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webextensions/webextension1.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5"/>
  </p:notesMasterIdLst>
  <p:sldIdLst>
    <p:sldId id="265" r:id="rId2"/>
    <p:sldId id="276" r:id="rId3"/>
    <p:sldId id="266" r:id="rId4"/>
    <p:sldId id="256" r:id="rId5"/>
    <p:sldId id="257" r:id="rId6"/>
    <p:sldId id="258" r:id="rId7"/>
    <p:sldId id="259" r:id="rId8"/>
    <p:sldId id="260" r:id="rId9"/>
    <p:sldId id="261" r:id="rId10"/>
    <p:sldId id="262" r:id="rId11"/>
    <p:sldId id="273" r:id="rId12"/>
    <p:sldId id="277" r:id="rId13"/>
    <p:sldId id="283" r:id="rId14"/>
    <p:sldId id="284" r:id="rId15"/>
    <p:sldId id="274" r:id="rId16"/>
    <p:sldId id="272"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9" r:id="rId31"/>
    <p:sldId id="264" r:id="rId32"/>
    <p:sldId id="263" r:id="rId33"/>
    <p:sldId id="298" r:id="rId34"/>
  </p:sldIdLst>
  <p:sldSz cx="14630400" cy="8229600"/>
  <p:notesSz cx="8229600" cy="14630400"/>
  <p:embeddedFontLst>
    <p:embeddedFont>
      <p:font typeface="Montserrat Bold" panose="00000800000000000000" pitchFamily="2" charset="0"/>
      <p:bold r:id="rId36"/>
    </p:embeddedFont>
    <p:embeddedFont>
      <p:font typeface="Source Sans Pro" panose="020B0503030403020204" pitchFamily="34" charset="0"/>
      <p:regular r:id="rId37"/>
      <p:bold r:id="rId38"/>
      <p:italic r:id="rId39"/>
      <p:boldItalic r:id="rId40"/>
    </p:embeddedFont>
    <p:embeddedFont>
      <p:font typeface="Source Sans Pro Bold" panose="020B0703030403020204" charset="0"/>
      <p:bold r:id="rId41"/>
    </p:embeddedFont>
  </p:embeddedFontLst>
  <p:defaultTex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816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34160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481949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98284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1/relationships/webextension" Target="../webextensions/webextension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421612"/>
            <a:ext cx="7415927" cy="1935956"/>
          </a:xfrm>
          <a:prstGeom prst="rect">
            <a:avLst/>
          </a:prstGeom>
          <a:noFill/>
          <a:ln/>
        </p:spPr>
        <p:txBody>
          <a:bodyPr wrap="square" lIns="0" tIns="0" rIns="0" bIns="0" rtlCol="0" anchor="t"/>
          <a:lstStyle/>
          <a:p>
            <a:pPr marL="0" indent="0">
              <a:lnSpc>
                <a:spcPts val="7600"/>
              </a:lnSpc>
              <a:buNone/>
            </a:pPr>
            <a:r>
              <a:rPr lang="en-US" sz="4800" b="1" kern="0" spc="-61" dirty="0">
                <a:solidFill>
                  <a:srgbClr val="FFFFFF"/>
                </a:solidFill>
                <a:latin typeface="Montserrat Bold" pitchFamily="34" charset="0"/>
                <a:ea typeface="Montserrat Bold" pitchFamily="34" charset="-122"/>
                <a:cs typeface="Montserrat Bold" pitchFamily="34" charset="-120"/>
              </a:rPr>
              <a:t>Welcome to Our Data Analysis Journey</a:t>
            </a:r>
            <a:endParaRPr lang="en-US" sz="4800" dirty="0"/>
          </a:p>
        </p:txBody>
      </p:sp>
      <p:sp>
        <p:nvSpPr>
          <p:cNvPr id="5" name="Shape 2"/>
          <p:cNvSpPr/>
          <p:nvPr/>
        </p:nvSpPr>
        <p:spPr>
          <a:xfrm>
            <a:off x="6350437" y="5394365"/>
            <a:ext cx="394930" cy="394930"/>
          </a:xfrm>
          <a:prstGeom prst="roundRect">
            <a:avLst>
              <a:gd name="adj" fmla="val 23151155"/>
            </a:avLst>
          </a:prstGeom>
          <a:solidFill>
            <a:srgbClr val="08CF62"/>
          </a:solidFill>
          <a:ln w="7620">
            <a:solidFill>
              <a:srgbClr val="FFFFFF"/>
            </a:solidFill>
            <a:prstDash val="solid"/>
          </a:ln>
        </p:spPr>
        <p:txBody>
          <a:bodyPr/>
          <a:lstStyle/>
          <a:p>
            <a:endParaRPr lang="en-001" dirty="0"/>
          </a:p>
        </p:txBody>
      </p:sp>
      <p:sp>
        <p:nvSpPr>
          <p:cNvPr id="6" name="Text 3"/>
          <p:cNvSpPr/>
          <p:nvPr/>
        </p:nvSpPr>
        <p:spPr>
          <a:xfrm>
            <a:off x="6486406" y="5543074"/>
            <a:ext cx="122992"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Source Sans Pro Medium" pitchFamily="34" charset="0"/>
                <a:ea typeface="Source Sans Pro Medium" pitchFamily="34" charset="-122"/>
                <a:cs typeface="Source Sans Pro Medium" pitchFamily="34" charset="-120"/>
              </a:rPr>
              <a:t>G</a:t>
            </a:r>
          </a:p>
          <a:p>
            <a:pPr marL="0" indent="0" algn="ctr">
              <a:lnSpc>
                <a:spcPts val="750"/>
              </a:lnSpc>
              <a:buNone/>
            </a:pPr>
            <a:endParaRPr lang="en-US" sz="750" dirty="0"/>
          </a:p>
        </p:txBody>
      </p:sp>
      <p:sp>
        <p:nvSpPr>
          <p:cNvPr id="7" name="Text 4"/>
          <p:cNvSpPr/>
          <p:nvPr/>
        </p:nvSpPr>
        <p:spPr>
          <a:xfrm>
            <a:off x="6868716" y="5375910"/>
            <a:ext cx="1624608" cy="431959"/>
          </a:xfrm>
          <a:prstGeom prst="rect">
            <a:avLst/>
          </a:prstGeom>
          <a:noFill/>
          <a:ln/>
        </p:spPr>
        <p:txBody>
          <a:bodyPr wrap="none" lIns="0" tIns="0" rIns="0" bIns="0" rtlCol="0" anchor="t"/>
          <a:lstStyle/>
          <a:p>
            <a:pPr marL="0" indent="0" algn="l">
              <a:lnSpc>
                <a:spcPts val="3400"/>
              </a:lnSpc>
              <a:buNone/>
            </a:pPr>
            <a:r>
              <a:rPr lang="en-US" sz="2400" b="1" dirty="0">
                <a:solidFill>
                  <a:srgbClr val="E2E6E9"/>
                </a:solidFill>
                <a:latin typeface="Source Sans Pro Bold" pitchFamily="34" charset="0"/>
                <a:ea typeface="Source Sans Pro Bold" pitchFamily="34" charset="-122"/>
                <a:cs typeface="Source Sans Pro Bold" pitchFamily="34" charset="-120"/>
              </a:rPr>
              <a:t>ALX_DAT1_G4d</a:t>
            </a:r>
          </a:p>
          <a:p>
            <a:pPr marL="0" indent="0" algn="l">
              <a:lnSpc>
                <a:spcPts val="3400"/>
              </a:lnSpc>
              <a:buNone/>
            </a:pPr>
            <a:r>
              <a:rPr lang="en-US" sz="2400" b="1" dirty="0">
                <a:solidFill>
                  <a:srgbClr val="E2E6E9"/>
                </a:solidFill>
                <a:latin typeface="Source Sans Pro Bold" pitchFamily="34" charset="0"/>
                <a:ea typeface="Source Sans Pro Bold" pitchFamily="34" charset="-122"/>
              </a:rPr>
              <a:t>Group (D)</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7943" y="806291"/>
            <a:ext cx="10436662" cy="558403"/>
          </a:xfrm>
          <a:prstGeom prst="rect">
            <a:avLst/>
          </a:prstGeom>
          <a:noFill/>
          <a:ln/>
        </p:spPr>
        <p:txBody>
          <a:bodyPr wrap="none" lIns="0" tIns="0" rIns="0" bIns="0" rtlCol="0" anchor="t"/>
          <a:lstStyle/>
          <a:p>
            <a:pPr marL="0" indent="0">
              <a:lnSpc>
                <a:spcPts val="4350"/>
              </a:lnSpc>
              <a:buNone/>
            </a:pPr>
            <a:r>
              <a:rPr lang="en-US" sz="3500" b="1" kern="0" spc="-35" dirty="0">
                <a:solidFill>
                  <a:srgbClr val="FFFFFF"/>
                </a:solidFill>
                <a:latin typeface="Montserrat Bold" pitchFamily="34" charset="0"/>
                <a:ea typeface="Montserrat Bold" pitchFamily="34" charset="-122"/>
                <a:cs typeface="Montserrat Bold" pitchFamily="34" charset="-120"/>
              </a:rPr>
              <a:t>Smartphone Addiction and Its Consequences</a:t>
            </a:r>
            <a:endParaRPr lang="en-US" sz="3500" dirty="0"/>
          </a:p>
        </p:txBody>
      </p:sp>
      <p:pic>
        <p:nvPicPr>
          <p:cNvPr id="3" name="Image 0" descr="preencoded.png"/>
          <p:cNvPicPr>
            <a:picLocks noChangeAspect="1"/>
          </p:cNvPicPr>
          <p:nvPr/>
        </p:nvPicPr>
        <p:blipFill>
          <a:blip r:embed="rId3">
            <a:duotone>
              <a:schemeClr val="accent1">
                <a:shade val="45000"/>
                <a:satMod val="135000"/>
              </a:schemeClr>
              <a:prstClr val="white"/>
            </a:duotone>
          </a:blip>
          <a:stretch>
            <a:fillRect/>
          </a:stretch>
        </p:blipFill>
        <p:spPr>
          <a:xfrm>
            <a:off x="3181350" y="1757720"/>
            <a:ext cx="1640205" cy="1379577"/>
          </a:xfrm>
          <a:prstGeom prst="rect">
            <a:avLst/>
          </a:prstGeom>
        </p:spPr>
      </p:pic>
      <p:sp>
        <p:nvSpPr>
          <p:cNvPr id="4" name="Text 1"/>
          <p:cNvSpPr/>
          <p:nvPr/>
        </p:nvSpPr>
        <p:spPr>
          <a:xfrm>
            <a:off x="3954423" y="2440543"/>
            <a:ext cx="93940" cy="368618"/>
          </a:xfrm>
          <a:prstGeom prst="rect">
            <a:avLst/>
          </a:prstGeom>
          <a:noFill/>
          <a:ln/>
        </p:spPr>
        <p:txBody>
          <a:bodyPr wrap="none" lIns="0" tIns="0" rIns="0" bIns="0" rtlCol="0" anchor="t"/>
          <a:lstStyle/>
          <a:p>
            <a:pPr marL="0" indent="0" algn="ctr">
              <a:lnSpc>
                <a:spcPts val="2900"/>
              </a:lnSpc>
              <a:buNone/>
            </a:pPr>
            <a:r>
              <a:rPr lang="en-US" sz="1900" b="1" kern="0" spc="-19" dirty="0">
                <a:solidFill>
                  <a:srgbClr val="E2E6E9"/>
                </a:solidFill>
                <a:latin typeface="Montserrat Bold" pitchFamily="34" charset="0"/>
                <a:ea typeface="Montserrat Bold" pitchFamily="34" charset="-122"/>
                <a:cs typeface="Montserrat Bold" pitchFamily="34" charset="-120"/>
              </a:rPr>
              <a:t>1</a:t>
            </a:r>
            <a:endParaRPr lang="en-US" sz="1900" dirty="0"/>
          </a:p>
        </p:txBody>
      </p:sp>
      <p:sp>
        <p:nvSpPr>
          <p:cNvPr id="5" name="Text 2"/>
          <p:cNvSpPr/>
          <p:nvPr/>
        </p:nvSpPr>
        <p:spPr>
          <a:xfrm>
            <a:off x="5018008" y="1954173"/>
            <a:ext cx="2233613" cy="279202"/>
          </a:xfrm>
          <a:prstGeom prst="rect">
            <a:avLst/>
          </a:prstGeom>
          <a:noFill/>
          <a:ln/>
        </p:spPr>
        <p:txBody>
          <a:bodyPr wrap="none" lIns="0" tIns="0" rIns="0" bIns="0" rtlCol="0" anchor="t"/>
          <a:lstStyle/>
          <a:p>
            <a:pPr marL="0" indent="0" algn="l">
              <a:lnSpc>
                <a:spcPts val="2150"/>
              </a:lnSpc>
              <a:buNone/>
            </a:pPr>
            <a:r>
              <a:rPr lang="en-US" sz="1750" b="1" kern="0" spc="-18" dirty="0">
                <a:solidFill>
                  <a:srgbClr val="E2E6E9"/>
                </a:solidFill>
                <a:latin typeface="Montserrat Bold" pitchFamily="34" charset="0"/>
                <a:ea typeface="Montserrat Bold" pitchFamily="34" charset="-122"/>
                <a:cs typeface="Montserrat Bold" pitchFamily="34" charset="-120"/>
              </a:rPr>
              <a:t>Excessive Use</a:t>
            </a:r>
            <a:endParaRPr lang="en-US" sz="1750" dirty="0"/>
          </a:p>
        </p:txBody>
      </p:sp>
      <p:sp>
        <p:nvSpPr>
          <p:cNvPr id="6" name="Text 3"/>
          <p:cNvSpPr/>
          <p:nvPr/>
        </p:nvSpPr>
        <p:spPr>
          <a:xfrm>
            <a:off x="5018008" y="2351246"/>
            <a:ext cx="8727996" cy="589598"/>
          </a:xfrm>
          <a:prstGeom prst="rect">
            <a:avLst/>
          </a:prstGeom>
          <a:noFill/>
          <a:ln/>
        </p:spPr>
        <p:txBody>
          <a:bodyPr wrap="square" lIns="0" tIns="0" rIns="0" bIns="0" rtlCol="0" anchor="t"/>
          <a:lstStyle/>
          <a:p>
            <a:pPr marL="0" indent="0" algn="l">
              <a:lnSpc>
                <a:spcPts val="2300"/>
              </a:lnSpc>
              <a:buNone/>
            </a:pPr>
            <a:r>
              <a:rPr lang="en-US" sz="1500" dirty="0">
                <a:solidFill>
                  <a:srgbClr val="E2E6E9"/>
                </a:solidFill>
                <a:latin typeface="Source Sans Pro" pitchFamily="34" charset="0"/>
                <a:ea typeface="Source Sans Pro" pitchFamily="34" charset="-122"/>
                <a:cs typeface="Source Sans Pro" pitchFamily="34" charset="-120"/>
              </a:rPr>
              <a:t>Spending hours scrolling, neglecting other activities, and experiencing withdrawal symptoms when not using the phone.</a:t>
            </a:r>
            <a:endParaRPr lang="en-US" sz="1500" dirty="0"/>
          </a:p>
        </p:txBody>
      </p:sp>
      <p:sp>
        <p:nvSpPr>
          <p:cNvPr id="7" name="Shape 4"/>
          <p:cNvSpPr/>
          <p:nvPr/>
        </p:nvSpPr>
        <p:spPr>
          <a:xfrm>
            <a:off x="4870609" y="3152299"/>
            <a:ext cx="9022794" cy="11430"/>
          </a:xfrm>
          <a:prstGeom prst="roundRect">
            <a:avLst>
              <a:gd name="adj" fmla="val 257961"/>
            </a:avLst>
          </a:prstGeom>
          <a:solidFill>
            <a:srgbClr val="494A4B"/>
          </a:solidFill>
          <a:ln/>
        </p:spPr>
        <p:txBody>
          <a:bodyPr/>
          <a:lstStyle/>
          <a:p>
            <a:endParaRPr lang="en-001"/>
          </a:p>
        </p:txBody>
      </p:sp>
      <p:pic>
        <p:nvPicPr>
          <p:cNvPr id="8" name="Image 1" descr="preencoded.png"/>
          <p:cNvPicPr>
            <a:picLocks noChangeAspect="1"/>
          </p:cNvPicPr>
          <p:nvPr/>
        </p:nvPicPr>
        <p:blipFill>
          <a:blip r:embed="rId4">
            <a:duotone>
              <a:schemeClr val="accent4">
                <a:shade val="45000"/>
                <a:satMod val="135000"/>
              </a:schemeClr>
              <a:prstClr val="white"/>
            </a:duotone>
          </a:blip>
          <a:stretch>
            <a:fillRect/>
          </a:stretch>
        </p:blipFill>
        <p:spPr>
          <a:xfrm>
            <a:off x="2361248" y="3186351"/>
            <a:ext cx="3280410" cy="1379577"/>
          </a:xfrm>
          <a:prstGeom prst="rect">
            <a:avLst/>
          </a:prstGeom>
        </p:spPr>
      </p:pic>
      <p:sp>
        <p:nvSpPr>
          <p:cNvPr id="9" name="Text 5"/>
          <p:cNvSpPr/>
          <p:nvPr/>
        </p:nvSpPr>
        <p:spPr>
          <a:xfrm>
            <a:off x="3930134" y="3691771"/>
            <a:ext cx="142518" cy="368618"/>
          </a:xfrm>
          <a:prstGeom prst="rect">
            <a:avLst/>
          </a:prstGeom>
          <a:noFill/>
          <a:ln/>
        </p:spPr>
        <p:txBody>
          <a:bodyPr wrap="none" lIns="0" tIns="0" rIns="0" bIns="0" rtlCol="0" anchor="t"/>
          <a:lstStyle/>
          <a:p>
            <a:pPr marL="0" indent="0" algn="ctr">
              <a:lnSpc>
                <a:spcPts val="2900"/>
              </a:lnSpc>
              <a:buNone/>
            </a:pPr>
            <a:r>
              <a:rPr lang="en-US" sz="1900" b="1" kern="0" spc="-19" dirty="0">
                <a:solidFill>
                  <a:srgbClr val="E2E6E9"/>
                </a:solidFill>
                <a:latin typeface="Montserrat Bold" pitchFamily="34" charset="0"/>
                <a:ea typeface="Montserrat Bold" pitchFamily="34" charset="-122"/>
                <a:cs typeface="Montserrat Bold" pitchFamily="34" charset="-120"/>
              </a:rPr>
              <a:t>2</a:t>
            </a:r>
            <a:endParaRPr lang="en-US" sz="1900" dirty="0"/>
          </a:p>
        </p:txBody>
      </p:sp>
      <p:sp>
        <p:nvSpPr>
          <p:cNvPr id="10" name="Text 6"/>
          <p:cNvSpPr/>
          <p:nvPr/>
        </p:nvSpPr>
        <p:spPr>
          <a:xfrm>
            <a:off x="5838111" y="3382804"/>
            <a:ext cx="2233613" cy="279202"/>
          </a:xfrm>
          <a:prstGeom prst="rect">
            <a:avLst/>
          </a:prstGeom>
          <a:noFill/>
          <a:ln/>
        </p:spPr>
        <p:txBody>
          <a:bodyPr wrap="none" lIns="0" tIns="0" rIns="0" bIns="0" rtlCol="0" anchor="t"/>
          <a:lstStyle/>
          <a:p>
            <a:pPr marL="0" indent="0" algn="l">
              <a:lnSpc>
                <a:spcPts val="2150"/>
              </a:lnSpc>
              <a:buNone/>
            </a:pPr>
            <a:r>
              <a:rPr lang="en-US" sz="1750" b="1" kern="0" spc="-18" dirty="0">
                <a:solidFill>
                  <a:srgbClr val="E2E6E9"/>
                </a:solidFill>
                <a:latin typeface="Montserrat Bold" pitchFamily="34" charset="0"/>
                <a:ea typeface="Montserrat Bold" pitchFamily="34" charset="-122"/>
                <a:cs typeface="Montserrat Bold" pitchFamily="34" charset="-120"/>
              </a:rPr>
              <a:t>Sleep Disruption</a:t>
            </a:r>
            <a:endParaRPr lang="en-US" sz="1750" dirty="0"/>
          </a:p>
        </p:txBody>
      </p:sp>
      <p:sp>
        <p:nvSpPr>
          <p:cNvPr id="11" name="Text 7"/>
          <p:cNvSpPr/>
          <p:nvPr/>
        </p:nvSpPr>
        <p:spPr>
          <a:xfrm>
            <a:off x="5838111" y="3779877"/>
            <a:ext cx="7907893" cy="589598"/>
          </a:xfrm>
          <a:prstGeom prst="rect">
            <a:avLst/>
          </a:prstGeom>
          <a:noFill/>
          <a:ln/>
        </p:spPr>
        <p:txBody>
          <a:bodyPr wrap="square" lIns="0" tIns="0" rIns="0" bIns="0" rtlCol="0" anchor="t"/>
          <a:lstStyle/>
          <a:p>
            <a:pPr marL="0" indent="0" algn="l">
              <a:lnSpc>
                <a:spcPts val="2300"/>
              </a:lnSpc>
              <a:buNone/>
            </a:pPr>
            <a:r>
              <a:rPr lang="en-US" sz="1500" dirty="0">
                <a:solidFill>
                  <a:srgbClr val="E2E6E9"/>
                </a:solidFill>
                <a:latin typeface="Source Sans Pro" pitchFamily="34" charset="0"/>
                <a:ea typeface="Source Sans Pro" pitchFamily="34" charset="-122"/>
                <a:cs typeface="Source Sans Pro" pitchFamily="34" charset="-120"/>
              </a:rPr>
              <a:t>Blue light emitted from screens interferes with sleep patterns, leading to fatigue, irritability, and impaired cognitive function.</a:t>
            </a:r>
            <a:endParaRPr lang="en-US" sz="1500" dirty="0"/>
          </a:p>
        </p:txBody>
      </p:sp>
      <p:sp>
        <p:nvSpPr>
          <p:cNvPr id="12" name="Shape 8"/>
          <p:cNvSpPr/>
          <p:nvPr/>
        </p:nvSpPr>
        <p:spPr>
          <a:xfrm>
            <a:off x="5690711" y="4580930"/>
            <a:ext cx="8202692" cy="11430"/>
          </a:xfrm>
          <a:prstGeom prst="roundRect">
            <a:avLst>
              <a:gd name="adj" fmla="val 257961"/>
            </a:avLst>
          </a:prstGeom>
          <a:solidFill>
            <a:srgbClr val="494A4B"/>
          </a:solidFill>
          <a:ln/>
        </p:spPr>
        <p:txBody>
          <a:bodyPr/>
          <a:lstStyle/>
          <a:p>
            <a:endParaRPr lang="en-001"/>
          </a:p>
        </p:txBody>
      </p:sp>
      <p:pic>
        <p:nvPicPr>
          <p:cNvPr id="13" name="Image 2" descr="preencoded.png"/>
          <p:cNvPicPr>
            <a:picLocks noChangeAspect="1"/>
          </p:cNvPicPr>
          <p:nvPr/>
        </p:nvPicPr>
        <p:blipFill>
          <a:blip r:embed="rId5">
            <a:duotone>
              <a:schemeClr val="accent2">
                <a:shade val="45000"/>
                <a:satMod val="135000"/>
              </a:schemeClr>
              <a:prstClr val="white"/>
            </a:duotone>
          </a:blip>
          <a:stretch>
            <a:fillRect/>
          </a:stretch>
        </p:blipFill>
        <p:spPr>
          <a:xfrm>
            <a:off x="1541145" y="4614982"/>
            <a:ext cx="4920734" cy="1379577"/>
          </a:xfrm>
          <a:prstGeom prst="rect">
            <a:avLst/>
          </a:prstGeom>
        </p:spPr>
      </p:pic>
      <p:sp>
        <p:nvSpPr>
          <p:cNvPr id="14" name="Text 9"/>
          <p:cNvSpPr/>
          <p:nvPr/>
        </p:nvSpPr>
        <p:spPr>
          <a:xfrm>
            <a:off x="3930015" y="5120402"/>
            <a:ext cx="142994" cy="368618"/>
          </a:xfrm>
          <a:prstGeom prst="rect">
            <a:avLst/>
          </a:prstGeom>
          <a:noFill/>
          <a:ln/>
        </p:spPr>
        <p:txBody>
          <a:bodyPr wrap="none" lIns="0" tIns="0" rIns="0" bIns="0" rtlCol="0" anchor="t"/>
          <a:lstStyle/>
          <a:p>
            <a:pPr marL="0" indent="0" algn="ctr">
              <a:lnSpc>
                <a:spcPts val="2900"/>
              </a:lnSpc>
              <a:buNone/>
            </a:pPr>
            <a:r>
              <a:rPr lang="en-US" sz="1900" b="1" kern="0" spc="-19" dirty="0">
                <a:solidFill>
                  <a:srgbClr val="E2E6E9"/>
                </a:solidFill>
                <a:latin typeface="Montserrat Bold" pitchFamily="34" charset="0"/>
                <a:ea typeface="Montserrat Bold" pitchFamily="34" charset="-122"/>
                <a:cs typeface="Montserrat Bold" pitchFamily="34" charset="-120"/>
              </a:rPr>
              <a:t>3</a:t>
            </a:r>
            <a:endParaRPr lang="en-US" sz="1900" dirty="0"/>
          </a:p>
        </p:txBody>
      </p:sp>
      <p:sp>
        <p:nvSpPr>
          <p:cNvPr id="15" name="Text 10"/>
          <p:cNvSpPr/>
          <p:nvPr/>
        </p:nvSpPr>
        <p:spPr>
          <a:xfrm>
            <a:off x="6658332" y="4811435"/>
            <a:ext cx="2233613" cy="279202"/>
          </a:xfrm>
          <a:prstGeom prst="rect">
            <a:avLst/>
          </a:prstGeom>
          <a:noFill/>
          <a:ln/>
        </p:spPr>
        <p:txBody>
          <a:bodyPr wrap="none" lIns="0" tIns="0" rIns="0" bIns="0" rtlCol="0" anchor="t"/>
          <a:lstStyle/>
          <a:p>
            <a:pPr marL="0" indent="0" algn="l">
              <a:lnSpc>
                <a:spcPts val="2150"/>
              </a:lnSpc>
              <a:buNone/>
            </a:pPr>
            <a:r>
              <a:rPr lang="en-US" sz="1750" b="1" kern="0" spc="-18" dirty="0">
                <a:solidFill>
                  <a:srgbClr val="E2E6E9"/>
                </a:solidFill>
                <a:latin typeface="Montserrat Bold" pitchFamily="34" charset="0"/>
                <a:ea typeface="Montserrat Bold" pitchFamily="34" charset="-122"/>
                <a:cs typeface="Montserrat Bold" pitchFamily="34" charset="-120"/>
              </a:rPr>
              <a:t>Social Isolation</a:t>
            </a:r>
            <a:endParaRPr lang="en-US" sz="1750" dirty="0"/>
          </a:p>
        </p:txBody>
      </p:sp>
      <p:sp>
        <p:nvSpPr>
          <p:cNvPr id="16" name="Text 11"/>
          <p:cNvSpPr/>
          <p:nvPr/>
        </p:nvSpPr>
        <p:spPr>
          <a:xfrm>
            <a:off x="6658332" y="5208508"/>
            <a:ext cx="7087672" cy="589598"/>
          </a:xfrm>
          <a:prstGeom prst="rect">
            <a:avLst/>
          </a:prstGeom>
          <a:noFill/>
          <a:ln/>
        </p:spPr>
        <p:txBody>
          <a:bodyPr wrap="square" lIns="0" tIns="0" rIns="0" bIns="0" rtlCol="0" anchor="t"/>
          <a:lstStyle/>
          <a:p>
            <a:pPr marL="0" indent="0" algn="l">
              <a:lnSpc>
                <a:spcPts val="2300"/>
              </a:lnSpc>
              <a:buNone/>
            </a:pPr>
            <a:r>
              <a:rPr lang="en-US" sz="1500" dirty="0">
                <a:solidFill>
                  <a:srgbClr val="E2E6E9"/>
                </a:solidFill>
                <a:latin typeface="Source Sans Pro" pitchFamily="34" charset="0"/>
                <a:ea typeface="Source Sans Pro" pitchFamily="34" charset="-122"/>
                <a:cs typeface="Source Sans Pro" pitchFamily="34" charset="-120"/>
              </a:rPr>
              <a:t>Prioritizing online interactions over real-world connections, neglecting relationships and experiencing feelings of loneliness.</a:t>
            </a:r>
            <a:endParaRPr lang="en-US" sz="1500" dirty="0"/>
          </a:p>
        </p:txBody>
      </p:sp>
      <p:sp>
        <p:nvSpPr>
          <p:cNvPr id="17" name="Shape 12"/>
          <p:cNvSpPr/>
          <p:nvPr/>
        </p:nvSpPr>
        <p:spPr>
          <a:xfrm>
            <a:off x="6510933" y="6009561"/>
            <a:ext cx="7382470" cy="11430"/>
          </a:xfrm>
          <a:prstGeom prst="roundRect">
            <a:avLst>
              <a:gd name="adj" fmla="val 257961"/>
            </a:avLst>
          </a:prstGeom>
          <a:solidFill>
            <a:srgbClr val="494A4B"/>
          </a:solidFill>
          <a:ln/>
        </p:spPr>
        <p:txBody>
          <a:bodyPr/>
          <a:lstStyle/>
          <a:p>
            <a:endParaRPr lang="en-001"/>
          </a:p>
        </p:txBody>
      </p:sp>
      <p:pic>
        <p:nvPicPr>
          <p:cNvPr id="18" name="Image 3" descr="preencoded.png"/>
          <p:cNvPicPr>
            <a:picLocks noChangeAspect="1"/>
          </p:cNvPicPr>
          <p:nvPr/>
        </p:nvPicPr>
        <p:blipFill>
          <a:blip r:embed="rId6">
            <a:duotone>
              <a:prstClr val="black"/>
              <a:srgbClr val="EE0000">
                <a:tint val="45000"/>
                <a:satMod val="400000"/>
              </a:srgbClr>
            </a:duotone>
          </a:blip>
          <a:stretch>
            <a:fillRect/>
          </a:stretch>
        </p:blipFill>
        <p:spPr>
          <a:xfrm>
            <a:off x="721043" y="6043613"/>
            <a:ext cx="6560939" cy="1379577"/>
          </a:xfrm>
          <a:prstGeom prst="rect">
            <a:avLst/>
          </a:prstGeom>
        </p:spPr>
      </p:pic>
      <p:sp>
        <p:nvSpPr>
          <p:cNvPr id="19" name="Text 13"/>
          <p:cNvSpPr/>
          <p:nvPr/>
        </p:nvSpPr>
        <p:spPr>
          <a:xfrm>
            <a:off x="3918109" y="6549033"/>
            <a:ext cx="166807" cy="368618"/>
          </a:xfrm>
          <a:prstGeom prst="rect">
            <a:avLst/>
          </a:prstGeom>
          <a:noFill/>
          <a:ln/>
        </p:spPr>
        <p:txBody>
          <a:bodyPr wrap="none" lIns="0" tIns="0" rIns="0" bIns="0" rtlCol="0" anchor="t"/>
          <a:lstStyle/>
          <a:p>
            <a:pPr marL="0" indent="0" algn="ctr">
              <a:lnSpc>
                <a:spcPts val="2900"/>
              </a:lnSpc>
              <a:buNone/>
            </a:pPr>
            <a:r>
              <a:rPr lang="en-US" sz="1900" b="1" kern="0" spc="-19" dirty="0">
                <a:solidFill>
                  <a:srgbClr val="E2E6E9"/>
                </a:solidFill>
                <a:latin typeface="Montserrat Bold" pitchFamily="34" charset="0"/>
                <a:ea typeface="Montserrat Bold" pitchFamily="34" charset="-122"/>
                <a:cs typeface="Montserrat Bold" pitchFamily="34" charset="-120"/>
              </a:rPr>
              <a:t>4</a:t>
            </a:r>
            <a:endParaRPr lang="en-US" sz="1900" dirty="0"/>
          </a:p>
        </p:txBody>
      </p:sp>
      <p:sp>
        <p:nvSpPr>
          <p:cNvPr id="20" name="Text 14"/>
          <p:cNvSpPr/>
          <p:nvPr/>
        </p:nvSpPr>
        <p:spPr>
          <a:xfrm>
            <a:off x="7478435" y="6240066"/>
            <a:ext cx="2398157" cy="279202"/>
          </a:xfrm>
          <a:prstGeom prst="rect">
            <a:avLst/>
          </a:prstGeom>
          <a:noFill/>
          <a:ln/>
        </p:spPr>
        <p:txBody>
          <a:bodyPr wrap="none" lIns="0" tIns="0" rIns="0" bIns="0" rtlCol="0" anchor="t"/>
          <a:lstStyle/>
          <a:p>
            <a:pPr marL="0" indent="0" algn="l">
              <a:lnSpc>
                <a:spcPts val="2150"/>
              </a:lnSpc>
              <a:buNone/>
            </a:pPr>
            <a:r>
              <a:rPr lang="en-US" sz="1750" b="1" kern="0" spc="-18" dirty="0">
                <a:solidFill>
                  <a:srgbClr val="E2E6E9"/>
                </a:solidFill>
                <a:latin typeface="Montserrat Bold" pitchFamily="34" charset="0"/>
                <a:ea typeface="Montserrat Bold" pitchFamily="34" charset="-122"/>
                <a:cs typeface="Montserrat Bold" pitchFamily="34" charset="-120"/>
              </a:rPr>
              <a:t>Mental Health Issues</a:t>
            </a:r>
            <a:endParaRPr lang="en-US" sz="1750" dirty="0"/>
          </a:p>
        </p:txBody>
      </p:sp>
      <p:sp>
        <p:nvSpPr>
          <p:cNvPr id="21" name="Text 15"/>
          <p:cNvSpPr/>
          <p:nvPr/>
        </p:nvSpPr>
        <p:spPr>
          <a:xfrm>
            <a:off x="7478435" y="6637139"/>
            <a:ext cx="6267569" cy="589598"/>
          </a:xfrm>
          <a:prstGeom prst="rect">
            <a:avLst/>
          </a:prstGeom>
          <a:noFill/>
          <a:ln/>
        </p:spPr>
        <p:txBody>
          <a:bodyPr wrap="square" lIns="0" tIns="0" rIns="0" bIns="0" rtlCol="0" anchor="t"/>
          <a:lstStyle/>
          <a:p>
            <a:pPr marL="0" indent="0" algn="l">
              <a:lnSpc>
                <a:spcPts val="2300"/>
              </a:lnSpc>
              <a:buNone/>
            </a:pPr>
            <a:r>
              <a:rPr lang="en-US" sz="1500" dirty="0">
                <a:solidFill>
                  <a:srgbClr val="E2E6E9"/>
                </a:solidFill>
                <a:latin typeface="Source Sans Pro" pitchFamily="34" charset="0"/>
                <a:ea typeface="Source Sans Pro" pitchFamily="34" charset="-122"/>
                <a:cs typeface="Source Sans Pro" pitchFamily="34" charset="-120"/>
              </a:rPr>
              <a:t>Increased risk of anxiety, depression, and other mental health problems due to the addictive nature of smartphones.</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3521" y="682943"/>
            <a:ext cx="7309961" cy="630674"/>
          </a:xfrm>
          <a:prstGeom prst="rect">
            <a:avLst/>
          </a:prstGeom>
          <a:noFill/>
          <a:ln/>
        </p:spPr>
        <p:txBody>
          <a:bodyPr wrap="none" lIns="0" tIns="0" rIns="0" bIns="0" rtlCol="0" anchor="t"/>
          <a:lstStyle/>
          <a:p>
            <a:pPr marL="0" indent="0">
              <a:lnSpc>
                <a:spcPts val="4950"/>
              </a:lnSpc>
              <a:buNone/>
            </a:pPr>
            <a:r>
              <a:rPr lang="en-US" sz="3950" b="1" kern="0" spc="-40" dirty="0">
                <a:solidFill>
                  <a:srgbClr val="FFFFFF"/>
                </a:solidFill>
                <a:latin typeface="Montserrat Bold" pitchFamily="34" charset="0"/>
                <a:ea typeface="Montserrat Bold" pitchFamily="34" charset="-122"/>
                <a:cs typeface="Montserrat Bold" pitchFamily="34" charset="-120"/>
              </a:rPr>
              <a:t>Our Data Analysis Approach</a:t>
            </a:r>
            <a:endParaRPr lang="en-US" sz="3950" dirty="0"/>
          </a:p>
        </p:txBody>
      </p:sp>
      <p:sp>
        <p:nvSpPr>
          <p:cNvPr id="4" name="Shape 1"/>
          <p:cNvSpPr/>
          <p:nvPr/>
        </p:nvSpPr>
        <p:spPr>
          <a:xfrm>
            <a:off x="6581299" y="1646634"/>
            <a:ext cx="30480" cy="5899904"/>
          </a:xfrm>
          <a:prstGeom prst="roundRect">
            <a:avLst>
              <a:gd name="adj" fmla="val 109274"/>
            </a:avLst>
          </a:prstGeom>
          <a:solidFill>
            <a:srgbClr val="494A4B"/>
          </a:solidFill>
          <a:ln/>
        </p:spPr>
        <p:txBody>
          <a:bodyPr/>
          <a:lstStyle/>
          <a:p>
            <a:endParaRPr lang="en-001"/>
          </a:p>
        </p:txBody>
      </p:sp>
      <p:sp>
        <p:nvSpPr>
          <p:cNvPr id="5" name="Shape 2"/>
          <p:cNvSpPr/>
          <p:nvPr/>
        </p:nvSpPr>
        <p:spPr>
          <a:xfrm>
            <a:off x="6815852" y="2130981"/>
            <a:ext cx="777121" cy="30480"/>
          </a:xfrm>
          <a:prstGeom prst="roundRect">
            <a:avLst>
              <a:gd name="adj" fmla="val 109274"/>
            </a:avLst>
          </a:prstGeom>
          <a:solidFill>
            <a:srgbClr val="494A4B"/>
          </a:solidFill>
          <a:ln/>
        </p:spPr>
        <p:txBody>
          <a:bodyPr/>
          <a:lstStyle/>
          <a:p>
            <a:endParaRPr lang="en-001"/>
          </a:p>
        </p:txBody>
      </p:sp>
      <p:sp>
        <p:nvSpPr>
          <p:cNvPr id="6" name="Shape 3"/>
          <p:cNvSpPr/>
          <p:nvPr/>
        </p:nvSpPr>
        <p:spPr>
          <a:xfrm>
            <a:off x="6346746" y="1896428"/>
            <a:ext cx="499586" cy="499586"/>
          </a:xfrm>
          <a:prstGeom prst="roundRect">
            <a:avLst>
              <a:gd name="adj" fmla="val 6667"/>
            </a:avLst>
          </a:prstGeom>
          <a:solidFill>
            <a:srgbClr val="303132"/>
          </a:solidFill>
          <a:ln/>
        </p:spPr>
        <p:txBody>
          <a:bodyPr/>
          <a:lstStyle/>
          <a:p>
            <a:endParaRPr lang="en-001"/>
          </a:p>
        </p:txBody>
      </p:sp>
      <p:sp>
        <p:nvSpPr>
          <p:cNvPr id="7" name="Text 4"/>
          <p:cNvSpPr/>
          <p:nvPr/>
        </p:nvSpPr>
        <p:spPr>
          <a:xfrm>
            <a:off x="6538674" y="1994773"/>
            <a:ext cx="115729" cy="302776"/>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1</a:t>
            </a:r>
            <a:endParaRPr lang="en-US" sz="2350" dirty="0"/>
          </a:p>
        </p:txBody>
      </p:sp>
      <p:sp>
        <p:nvSpPr>
          <p:cNvPr id="8" name="Text 5"/>
          <p:cNvSpPr/>
          <p:nvPr/>
        </p:nvSpPr>
        <p:spPr>
          <a:xfrm>
            <a:off x="7817763" y="1868567"/>
            <a:ext cx="2523173" cy="315278"/>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Data Collection</a:t>
            </a:r>
            <a:endParaRPr lang="en-US" sz="1950" dirty="0"/>
          </a:p>
        </p:txBody>
      </p:sp>
      <p:sp>
        <p:nvSpPr>
          <p:cNvPr id="9" name="Text 6"/>
          <p:cNvSpPr/>
          <p:nvPr/>
        </p:nvSpPr>
        <p:spPr>
          <a:xfrm>
            <a:off x="7817763" y="2316956"/>
            <a:ext cx="6035516" cy="333018"/>
          </a:xfrm>
          <a:prstGeom prst="rect">
            <a:avLst/>
          </a:prstGeom>
          <a:noFill/>
          <a:ln/>
        </p:spPr>
        <p:txBody>
          <a:bodyPr wrap="none" lIns="0" tIns="0" rIns="0" bIns="0" rtlCol="0" anchor="t"/>
          <a:lstStyle/>
          <a:p>
            <a:pPr marL="0" indent="0" algn="l">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Gather diverse datasets from multiple sources.</a:t>
            </a:r>
            <a:endParaRPr lang="en-US" sz="1700" dirty="0"/>
          </a:p>
        </p:txBody>
      </p:sp>
      <p:sp>
        <p:nvSpPr>
          <p:cNvPr id="10" name="Shape 7"/>
          <p:cNvSpPr/>
          <p:nvPr/>
        </p:nvSpPr>
        <p:spPr>
          <a:xfrm>
            <a:off x="6815852" y="3578185"/>
            <a:ext cx="777121" cy="30480"/>
          </a:xfrm>
          <a:prstGeom prst="roundRect">
            <a:avLst>
              <a:gd name="adj" fmla="val 109274"/>
            </a:avLst>
          </a:prstGeom>
          <a:solidFill>
            <a:srgbClr val="494A4B"/>
          </a:solidFill>
          <a:ln/>
        </p:spPr>
        <p:txBody>
          <a:bodyPr/>
          <a:lstStyle/>
          <a:p>
            <a:endParaRPr lang="en-001"/>
          </a:p>
        </p:txBody>
      </p:sp>
      <p:sp>
        <p:nvSpPr>
          <p:cNvPr id="11" name="Shape 8"/>
          <p:cNvSpPr/>
          <p:nvPr/>
        </p:nvSpPr>
        <p:spPr>
          <a:xfrm>
            <a:off x="6346746" y="3343632"/>
            <a:ext cx="499586" cy="499586"/>
          </a:xfrm>
          <a:prstGeom prst="roundRect">
            <a:avLst>
              <a:gd name="adj" fmla="val 6667"/>
            </a:avLst>
          </a:prstGeom>
          <a:solidFill>
            <a:srgbClr val="303132"/>
          </a:solidFill>
          <a:ln/>
        </p:spPr>
        <p:txBody>
          <a:bodyPr/>
          <a:lstStyle/>
          <a:p>
            <a:endParaRPr lang="en-001"/>
          </a:p>
        </p:txBody>
      </p:sp>
      <p:sp>
        <p:nvSpPr>
          <p:cNvPr id="12" name="Text 9"/>
          <p:cNvSpPr/>
          <p:nvPr/>
        </p:nvSpPr>
        <p:spPr>
          <a:xfrm>
            <a:off x="6508671" y="3441978"/>
            <a:ext cx="175617" cy="302776"/>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2</a:t>
            </a:r>
            <a:endParaRPr lang="en-US" sz="2350" dirty="0"/>
          </a:p>
        </p:txBody>
      </p:sp>
      <p:sp>
        <p:nvSpPr>
          <p:cNvPr id="13" name="Text 10"/>
          <p:cNvSpPr/>
          <p:nvPr/>
        </p:nvSpPr>
        <p:spPr>
          <a:xfrm>
            <a:off x="7817763" y="3315772"/>
            <a:ext cx="2523173" cy="315278"/>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Preprocessing</a:t>
            </a:r>
            <a:endParaRPr lang="en-US" sz="1950" dirty="0"/>
          </a:p>
        </p:txBody>
      </p:sp>
      <p:sp>
        <p:nvSpPr>
          <p:cNvPr id="14" name="Text 11"/>
          <p:cNvSpPr/>
          <p:nvPr/>
        </p:nvSpPr>
        <p:spPr>
          <a:xfrm>
            <a:off x="7817763" y="3764161"/>
            <a:ext cx="6035516" cy="333018"/>
          </a:xfrm>
          <a:prstGeom prst="rect">
            <a:avLst/>
          </a:prstGeom>
          <a:noFill/>
          <a:ln/>
        </p:spPr>
        <p:txBody>
          <a:bodyPr wrap="none" lIns="0" tIns="0" rIns="0" bIns="0" rtlCol="0" anchor="t"/>
          <a:lstStyle/>
          <a:p>
            <a:pPr marL="0" indent="0" algn="l">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Clean and structure data for analysis.</a:t>
            </a:r>
            <a:endParaRPr lang="en-US" sz="1700" dirty="0"/>
          </a:p>
        </p:txBody>
      </p:sp>
      <p:sp>
        <p:nvSpPr>
          <p:cNvPr id="15" name="Shape 12"/>
          <p:cNvSpPr/>
          <p:nvPr/>
        </p:nvSpPr>
        <p:spPr>
          <a:xfrm>
            <a:off x="6815852" y="5025390"/>
            <a:ext cx="777121" cy="30480"/>
          </a:xfrm>
          <a:prstGeom prst="roundRect">
            <a:avLst>
              <a:gd name="adj" fmla="val 109274"/>
            </a:avLst>
          </a:prstGeom>
          <a:solidFill>
            <a:srgbClr val="494A4B"/>
          </a:solidFill>
          <a:ln/>
        </p:spPr>
        <p:txBody>
          <a:bodyPr/>
          <a:lstStyle/>
          <a:p>
            <a:endParaRPr lang="en-001"/>
          </a:p>
        </p:txBody>
      </p:sp>
      <p:sp>
        <p:nvSpPr>
          <p:cNvPr id="16" name="Shape 13"/>
          <p:cNvSpPr/>
          <p:nvPr/>
        </p:nvSpPr>
        <p:spPr>
          <a:xfrm>
            <a:off x="6346746" y="4790837"/>
            <a:ext cx="499586" cy="499586"/>
          </a:xfrm>
          <a:prstGeom prst="roundRect">
            <a:avLst>
              <a:gd name="adj" fmla="val 6667"/>
            </a:avLst>
          </a:prstGeom>
          <a:solidFill>
            <a:srgbClr val="303132"/>
          </a:solidFill>
          <a:ln/>
        </p:spPr>
        <p:txBody>
          <a:bodyPr/>
          <a:lstStyle/>
          <a:p>
            <a:endParaRPr lang="en-001"/>
          </a:p>
        </p:txBody>
      </p:sp>
      <p:sp>
        <p:nvSpPr>
          <p:cNvPr id="17" name="Text 14"/>
          <p:cNvSpPr/>
          <p:nvPr/>
        </p:nvSpPr>
        <p:spPr>
          <a:xfrm>
            <a:off x="6508433" y="4889182"/>
            <a:ext cx="176212" cy="302776"/>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3</a:t>
            </a:r>
            <a:endParaRPr lang="en-US" sz="2350" dirty="0"/>
          </a:p>
        </p:txBody>
      </p:sp>
      <p:sp>
        <p:nvSpPr>
          <p:cNvPr id="18" name="Text 15"/>
          <p:cNvSpPr/>
          <p:nvPr/>
        </p:nvSpPr>
        <p:spPr>
          <a:xfrm>
            <a:off x="7817763" y="4762976"/>
            <a:ext cx="3322796" cy="315278"/>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Exploratory Data Analysis</a:t>
            </a:r>
            <a:endParaRPr lang="en-US" sz="1950" dirty="0"/>
          </a:p>
        </p:txBody>
      </p:sp>
      <p:sp>
        <p:nvSpPr>
          <p:cNvPr id="19" name="Text 16"/>
          <p:cNvSpPr/>
          <p:nvPr/>
        </p:nvSpPr>
        <p:spPr>
          <a:xfrm>
            <a:off x="7817763" y="5211366"/>
            <a:ext cx="6035516" cy="333018"/>
          </a:xfrm>
          <a:prstGeom prst="rect">
            <a:avLst/>
          </a:prstGeom>
          <a:noFill/>
          <a:ln/>
        </p:spPr>
        <p:txBody>
          <a:bodyPr wrap="none" lIns="0" tIns="0" rIns="0" bIns="0" rtlCol="0" anchor="t"/>
          <a:lstStyle/>
          <a:p>
            <a:pPr marL="0" indent="0" algn="l">
              <a:lnSpc>
                <a:spcPts val="2600"/>
              </a:lnSpc>
              <a:buNone/>
            </a:pPr>
            <a:r>
              <a:rPr lang="en-US" sz="1700" b="1" dirty="0">
                <a:solidFill>
                  <a:srgbClr val="E2E6E9"/>
                </a:solidFill>
                <a:latin typeface="Source Sans Pro" pitchFamily="34" charset="0"/>
                <a:ea typeface="Source Sans Pro" pitchFamily="34" charset="-122"/>
                <a:cs typeface="Source Sans Pro" pitchFamily="34" charset="-120"/>
              </a:rPr>
              <a:t>Discover Patterns: Data Exploration in Action</a:t>
            </a:r>
            <a:endParaRPr lang="en-US" sz="1700" dirty="0"/>
          </a:p>
        </p:txBody>
      </p:sp>
      <p:sp>
        <p:nvSpPr>
          <p:cNvPr id="20" name="Shape 17"/>
          <p:cNvSpPr/>
          <p:nvPr/>
        </p:nvSpPr>
        <p:spPr>
          <a:xfrm>
            <a:off x="6815852" y="6472595"/>
            <a:ext cx="777121" cy="30480"/>
          </a:xfrm>
          <a:prstGeom prst="roundRect">
            <a:avLst>
              <a:gd name="adj" fmla="val 109274"/>
            </a:avLst>
          </a:prstGeom>
          <a:solidFill>
            <a:srgbClr val="494A4B"/>
          </a:solidFill>
          <a:ln/>
        </p:spPr>
        <p:txBody>
          <a:bodyPr/>
          <a:lstStyle/>
          <a:p>
            <a:endParaRPr lang="en-001"/>
          </a:p>
        </p:txBody>
      </p:sp>
      <p:sp>
        <p:nvSpPr>
          <p:cNvPr id="21" name="Shape 18"/>
          <p:cNvSpPr/>
          <p:nvPr/>
        </p:nvSpPr>
        <p:spPr>
          <a:xfrm>
            <a:off x="6346746" y="6238042"/>
            <a:ext cx="499586" cy="499586"/>
          </a:xfrm>
          <a:prstGeom prst="roundRect">
            <a:avLst>
              <a:gd name="adj" fmla="val 6667"/>
            </a:avLst>
          </a:prstGeom>
          <a:solidFill>
            <a:srgbClr val="303132"/>
          </a:solidFill>
          <a:ln/>
        </p:spPr>
        <p:txBody>
          <a:bodyPr/>
          <a:lstStyle/>
          <a:p>
            <a:endParaRPr lang="en-001"/>
          </a:p>
        </p:txBody>
      </p:sp>
      <p:sp>
        <p:nvSpPr>
          <p:cNvPr id="22" name="Text 19"/>
          <p:cNvSpPr/>
          <p:nvPr/>
        </p:nvSpPr>
        <p:spPr>
          <a:xfrm>
            <a:off x="6493669" y="6336387"/>
            <a:ext cx="205621" cy="302776"/>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4</a:t>
            </a:r>
            <a:endParaRPr lang="en-US" sz="2350" dirty="0"/>
          </a:p>
        </p:txBody>
      </p:sp>
      <p:sp>
        <p:nvSpPr>
          <p:cNvPr id="23" name="Text 20"/>
          <p:cNvSpPr/>
          <p:nvPr/>
        </p:nvSpPr>
        <p:spPr>
          <a:xfrm>
            <a:off x="7817763" y="6210181"/>
            <a:ext cx="2523173" cy="315278"/>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Data Visualization</a:t>
            </a:r>
            <a:endParaRPr lang="en-US" sz="1950" dirty="0"/>
          </a:p>
        </p:txBody>
      </p:sp>
      <p:sp>
        <p:nvSpPr>
          <p:cNvPr id="24" name="Text 21"/>
          <p:cNvSpPr/>
          <p:nvPr/>
        </p:nvSpPr>
        <p:spPr>
          <a:xfrm>
            <a:off x="7817763" y="6658570"/>
            <a:ext cx="6035516" cy="666036"/>
          </a:xfrm>
          <a:prstGeom prst="rect">
            <a:avLst/>
          </a:prstGeom>
          <a:noFill/>
          <a:ln/>
        </p:spPr>
        <p:txBody>
          <a:bodyPr wrap="square" lIns="0" tIns="0" rIns="0" bIns="0" rtlCol="0" anchor="t"/>
          <a:lstStyle/>
          <a:p>
            <a:pPr marL="0" indent="0" algn="l">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We will elevate Your Data Storytelling with Power BI Visualizations</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631507"/>
            <a:ext cx="12260223" cy="1304925"/>
          </a:xfrm>
          <a:prstGeom prst="rect">
            <a:avLst/>
          </a:prstGeom>
          <a:noFill/>
          <a:ln/>
        </p:spPr>
        <p:txBody>
          <a:bodyPr wrap="square" lIns="0" tIns="0" rIns="0" bIns="0" rtlCol="0" anchor="t"/>
          <a:lstStyle/>
          <a:p>
            <a:pPr marL="0" indent="0">
              <a:lnSpc>
                <a:spcPts val="5100"/>
              </a:lnSpc>
              <a:buNone/>
            </a:pPr>
            <a:r>
              <a:rPr lang="en-US" sz="4100" b="1" kern="0" spc="-41" dirty="0">
                <a:solidFill>
                  <a:srgbClr val="FFFFFF"/>
                </a:solidFill>
                <a:latin typeface="Montserrat Bold" pitchFamily="34" charset="0"/>
                <a:ea typeface="Montserrat Bold" pitchFamily="34" charset="-122"/>
                <a:cs typeface="Montserrat Bold" pitchFamily="34" charset="-120"/>
              </a:rPr>
              <a:t>Understanding Data Structure and Processing</a:t>
            </a:r>
            <a:endParaRPr lang="en-US" sz="4100" dirty="0"/>
          </a:p>
        </p:txBody>
      </p:sp>
      <p:pic>
        <p:nvPicPr>
          <p:cNvPr id="3" name="Image 0" descr="preencoded.png"/>
          <p:cNvPicPr>
            <a:picLocks noChangeAspect="1"/>
          </p:cNvPicPr>
          <p:nvPr/>
        </p:nvPicPr>
        <p:blipFill>
          <a:blip r:embed="rId3"/>
          <a:stretch>
            <a:fillRect/>
          </a:stretch>
        </p:blipFill>
        <p:spPr>
          <a:xfrm>
            <a:off x="1185029" y="2395657"/>
            <a:ext cx="5957888" cy="3682246"/>
          </a:xfrm>
          <a:prstGeom prst="rect">
            <a:avLst/>
          </a:prstGeom>
        </p:spPr>
      </p:pic>
      <p:sp>
        <p:nvSpPr>
          <p:cNvPr id="4" name="Text 1"/>
          <p:cNvSpPr/>
          <p:nvPr/>
        </p:nvSpPr>
        <p:spPr>
          <a:xfrm>
            <a:off x="1185029" y="6364962"/>
            <a:ext cx="2609731" cy="326231"/>
          </a:xfrm>
          <a:prstGeom prst="rect">
            <a:avLst/>
          </a:prstGeom>
          <a:noFill/>
          <a:ln/>
        </p:spPr>
        <p:txBody>
          <a:bodyPr wrap="none" lIns="0" tIns="0" rIns="0" bIns="0" rtlCol="0" anchor="t"/>
          <a:lstStyle/>
          <a:p>
            <a:pPr marL="0" indent="0" algn="l">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Data Visualization</a:t>
            </a:r>
            <a:endParaRPr lang="en-US" sz="2050" dirty="0"/>
          </a:p>
        </p:txBody>
      </p:sp>
      <p:sp>
        <p:nvSpPr>
          <p:cNvPr id="5" name="Text 2"/>
          <p:cNvSpPr/>
          <p:nvPr/>
        </p:nvSpPr>
        <p:spPr>
          <a:xfrm>
            <a:off x="1185029" y="6828949"/>
            <a:ext cx="5957888" cy="1033343"/>
          </a:xfrm>
          <a:prstGeom prst="rect">
            <a:avLst/>
          </a:prstGeom>
          <a:noFill/>
          <a:ln/>
        </p:spPr>
        <p:txBody>
          <a:bodyPr wrap="squar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The dataset incorporates mental health statistics and technology usage, with attributes like age, gender, and mental health status.</a:t>
            </a:r>
            <a:endParaRPr lang="en-US" sz="1800" dirty="0"/>
          </a:p>
        </p:txBody>
      </p:sp>
      <p:pic>
        <p:nvPicPr>
          <p:cNvPr id="6" name="Image 1" descr="preencoded.png"/>
          <p:cNvPicPr>
            <a:picLocks noChangeAspect="1"/>
          </p:cNvPicPr>
          <p:nvPr/>
        </p:nvPicPr>
        <p:blipFill>
          <a:blip r:embed="rId4"/>
          <a:stretch>
            <a:fillRect/>
          </a:stretch>
        </p:blipFill>
        <p:spPr>
          <a:xfrm>
            <a:off x="7487364" y="2395657"/>
            <a:ext cx="5957888" cy="3682246"/>
          </a:xfrm>
          <a:prstGeom prst="rect">
            <a:avLst/>
          </a:prstGeom>
        </p:spPr>
      </p:pic>
      <p:sp>
        <p:nvSpPr>
          <p:cNvPr id="7" name="Text 3"/>
          <p:cNvSpPr/>
          <p:nvPr/>
        </p:nvSpPr>
        <p:spPr>
          <a:xfrm>
            <a:off x="7487364" y="6364962"/>
            <a:ext cx="2609731" cy="326231"/>
          </a:xfrm>
          <a:prstGeom prst="rect">
            <a:avLst/>
          </a:prstGeom>
          <a:noFill/>
          <a:ln/>
        </p:spPr>
        <p:txBody>
          <a:bodyPr wrap="none" lIns="0" tIns="0" rIns="0" bIns="0" rtlCol="0" anchor="t"/>
          <a:lstStyle/>
          <a:p>
            <a:pPr marL="0" indent="0" algn="l">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Data Processing</a:t>
            </a:r>
            <a:endParaRPr lang="en-US" sz="2050" dirty="0"/>
          </a:p>
        </p:txBody>
      </p:sp>
      <p:sp>
        <p:nvSpPr>
          <p:cNvPr id="8" name="Text 4"/>
          <p:cNvSpPr/>
          <p:nvPr/>
        </p:nvSpPr>
        <p:spPr>
          <a:xfrm>
            <a:off x="7487364" y="6828949"/>
            <a:ext cx="5957888" cy="688896"/>
          </a:xfrm>
          <a:prstGeom prst="rect">
            <a:avLst/>
          </a:prstGeom>
          <a:noFill/>
          <a:ln/>
        </p:spPr>
        <p:txBody>
          <a:bodyPr wrap="squar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We utilized libraries like Pandas, NumPy, Matplotlib, and Seaborn to analyze and interpret the data.</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1185029" y="2010847"/>
            <a:ext cx="3839885" cy="2373154"/>
          </a:xfrm>
          <a:prstGeom prst="rect">
            <a:avLst/>
          </a:prstGeom>
        </p:spPr>
      </p:pic>
      <p:sp>
        <p:nvSpPr>
          <p:cNvPr id="4" name="Text 1"/>
          <p:cNvSpPr/>
          <p:nvPr/>
        </p:nvSpPr>
        <p:spPr>
          <a:xfrm>
            <a:off x="1185029" y="4692610"/>
            <a:ext cx="3839885" cy="701278"/>
          </a:xfrm>
          <a:prstGeom prst="rect">
            <a:avLst/>
          </a:prstGeom>
          <a:noFill/>
          <a:ln/>
        </p:spPr>
        <p:txBody>
          <a:bodyPr wrap="squar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Interactive Data Exploration</a:t>
            </a:r>
            <a:endParaRPr lang="en-US" sz="2200" dirty="0"/>
          </a:p>
        </p:txBody>
      </p:sp>
      <p:sp>
        <p:nvSpPr>
          <p:cNvPr id="5" name="Text 2"/>
          <p:cNvSpPr/>
          <p:nvPr/>
        </p:nvSpPr>
        <p:spPr>
          <a:xfrm>
            <a:off x="1185029" y="5542002"/>
            <a:ext cx="3839885" cy="1481614"/>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To present the findings in an interactive and visually appealing manner, a dashboard will be created using Power BI.</a:t>
            </a:r>
            <a:endParaRPr lang="en-US" sz="1900" dirty="0"/>
          </a:p>
        </p:txBody>
      </p:sp>
      <p:pic>
        <p:nvPicPr>
          <p:cNvPr id="6" name="Image 1" descr="preencoded.png"/>
          <p:cNvPicPr>
            <a:picLocks noChangeAspect="1"/>
          </p:cNvPicPr>
          <p:nvPr/>
        </p:nvPicPr>
        <p:blipFill>
          <a:blip r:embed="rId4"/>
          <a:stretch>
            <a:fillRect/>
          </a:stretch>
        </p:blipFill>
        <p:spPr>
          <a:xfrm>
            <a:off x="5395198" y="2010847"/>
            <a:ext cx="3839885" cy="2373154"/>
          </a:xfrm>
          <a:prstGeom prst="rect">
            <a:avLst/>
          </a:prstGeom>
        </p:spPr>
      </p:pic>
      <p:sp>
        <p:nvSpPr>
          <p:cNvPr id="7" name="Text 3"/>
          <p:cNvSpPr/>
          <p:nvPr/>
        </p:nvSpPr>
        <p:spPr>
          <a:xfrm>
            <a:off x="5395198" y="4692610"/>
            <a:ext cx="3473529"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Engaging Visualizations</a:t>
            </a:r>
            <a:endParaRPr lang="en-US" sz="2200" dirty="0"/>
          </a:p>
        </p:txBody>
      </p:sp>
      <p:sp>
        <p:nvSpPr>
          <p:cNvPr id="8" name="Text 4"/>
          <p:cNvSpPr/>
          <p:nvPr/>
        </p:nvSpPr>
        <p:spPr>
          <a:xfrm>
            <a:off x="5395198" y="5191363"/>
            <a:ext cx="3839885" cy="222242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dashboard will include various visualizations such as bar charts, line graphs, and heat maps to represent the relationship between mental health and technology usage variables.</a:t>
            </a:r>
            <a:endParaRPr lang="en-US" sz="1900" dirty="0"/>
          </a:p>
        </p:txBody>
      </p:sp>
      <p:pic>
        <p:nvPicPr>
          <p:cNvPr id="9" name="Image 2" descr="preencoded.png"/>
          <p:cNvPicPr>
            <a:picLocks noChangeAspect="1"/>
          </p:cNvPicPr>
          <p:nvPr/>
        </p:nvPicPr>
        <p:blipFill>
          <a:blip r:embed="rId5"/>
          <a:stretch>
            <a:fillRect/>
          </a:stretch>
        </p:blipFill>
        <p:spPr>
          <a:xfrm>
            <a:off x="9605367" y="2010847"/>
            <a:ext cx="3839885" cy="2373154"/>
          </a:xfrm>
          <a:prstGeom prst="rect">
            <a:avLst/>
          </a:prstGeom>
        </p:spPr>
      </p:pic>
      <p:sp>
        <p:nvSpPr>
          <p:cNvPr id="10" name="Text 5"/>
          <p:cNvSpPr/>
          <p:nvPr/>
        </p:nvSpPr>
        <p:spPr>
          <a:xfrm>
            <a:off x="9605367" y="4692610"/>
            <a:ext cx="3839885" cy="701278"/>
          </a:xfrm>
          <a:prstGeom prst="rect">
            <a:avLst/>
          </a:prstGeom>
          <a:noFill/>
          <a:ln/>
        </p:spPr>
        <p:txBody>
          <a:bodyPr wrap="squar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Understanding Correlations</a:t>
            </a:r>
            <a:endParaRPr lang="en-US" sz="2200" dirty="0"/>
          </a:p>
        </p:txBody>
      </p:sp>
      <p:sp>
        <p:nvSpPr>
          <p:cNvPr id="11" name="Text 6"/>
          <p:cNvSpPr/>
          <p:nvPr/>
        </p:nvSpPr>
        <p:spPr>
          <a:xfrm>
            <a:off x="9605367" y="5542002"/>
            <a:ext cx="3839885" cy="1481614"/>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We can interact with the dashboard to explore the data and gain a better understanding of the patterns and correlations.</a:t>
            </a:r>
            <a:endParaRPr lang="en-US" sz="1900" dirty="0"/>
          </a:p>
        </p:txBody>
      </p:sp>
      <p:sp>
        <p:nvSpPr>
          <p:cNvPr id="12" name="Text 0">
            <a:extLst>
              <a:ext uri="{FF2B5EF4-FFF2-40B4-BE49-F238E27FC236}">
                <a16:creationId xmlns:a16="http://schemas.microsoft.com/office/drawing/2014/main" id="{D249087E-6F3D-02B6-10EA-B2F06C10ADF5}"/>
              </a:ext>
            </a:extLst>
          </p:cNvPr>
          <p:cNvSpPr/>
          <p:nvPr/>
        </p:nvSpPr>
        <p:spPr>
          <a:xfrm>
            <a:off x="1185029" y="631507"/>
            <a:ext cx="12260223" cy="1304925"/>
          </a:xfrm>
          <a:prstGeom prst="rect">
            <a:avLst/>
          </a:prstGeom>
          <a:noFill/>
          <a:ln/>
        </p:spPr>
        <p:txBody>
          <a:bodyPr wrap="square" lIns="0" tIns="0" rIns="0" bIns="0" rtlCol="0" anchor="t"/>
          <a:lstStyle/>
          <a:p>
            <a:pPr marL="0" indent="0">
              <a:lnSpc>
                <a:spcPts val="5100"/>
              </a:lnSpc>
              <a:buNone/>
            </a:pPr>
            <a:r>
              <a:rPr lang="en-US" sz="4100" b="1" kern="0" spc="-41" dirty="0">
                <a:solidFill>
                  <a:srgbClr val="FFFFFF"/>
                </a:solidFill>
                <a:latin typeface="Montserrat Bold" pitchFamily="34" charset="0"/>
                <a:ea typeface="Montserrat Bold" pitchFamily="34" charset="-122"/>
                <a:cs typeface="Montserrat Bold" pitchFamily="34" charset="-120"/>
              </a:rPr>
              <a:t>Data Visualization</a:t>
            </a:r>
            <a:endParaRPr lang="en-US" sz="4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yellow text&#10;&#10;Description automatically generated">
            <a:extLst>
              <a:ext uri="{FF2B5EF4-FFF2-40B4-BE49-F238E27FC236}">
                <a16:creationId xmlns:a16="http://schemas.microsoft.com/office/drawing/2014/main" id="{66976E6C-74A4-4D7C-63BC-124730E0742C}"/>
              </a:ext>
            </a:extLst>
          </p:cNvPr>
          <p:cNvPicPr>
            <a:picLocks noChangeAspect="1"/>
          </p:cNvPicPr>
          <p:nvPr/>
        </p:nvPicPr>
        <p:blipFill>
          <a:blip r:embed="rId2"/>
          <a:stretch>
            <a:fillRect/>
          </a:stretch>
        </p:blipFill>
        <p:spPr>
          <a:xfrm>
            <a:off x="2946946" y="2317974"/>
            <a:ext cx="8736508" cy="3593651"/>
          </a:xfrm>
          <a:prstGeom prst="rect">
            <a:avLst/>
          </a:prstGeom>
        </p:spPr>
      </p:pic>
    </p:spTree>
    <p:extLst>
      <p:ext uri="{BB962C8B-B14F-4D97-AF65-F5344CB8AC3E}">
        <p14:creationId xmlns:p14="http://schemas.microsoft.com/office/powerpoint/2010/main" val="1429617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BCC4671C-DCCF-AC77-CA39-35579A1CB211}"/>
                  </a:ext>
                </a:extLst>
              </p:cNvPr>
              <p:cNvGraphicFramePr>
                <a:graphicFrameLocks noGrp="1"/>
              </p:cNvGraphicFramePr>
              <p:nvPr>
                <p:extLst>
                  <p:ext uri="{D42A27DB-BD31-4B8C-83A1-F6EECF244321}">
                    <p14:modId xmlns:p14="http://schemas.microsoft.com/office/powerpoint/2010/main" val="3957348902"/>
                  </p:ext>
                </p:extLst>
              </p:nvPr>
            </p:nvGraphicFramePr>
            <p:xfrm>
              <a:off x="189571" y="200722"/>
              <a:ext cx="14240107" cy="782815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a:extLst>
                  <a:ext uri="{FF2B5EF4-FFF2-40B4-BE49-F238E27FC236}">
                    <a16:creationId xmlns:a16="http://schemas.microsoft.com/office/drawing/2014/main" id="{BCC4671C-DCCF-AC77-CA39-35579A1CB211}"/>
                  </a:ext>
                </a:extLst>
              </p:cNvPr>
              <p:cNvPicPr>
                <a:picLocks noGrp="1" noRot="1" noChangeAspect="1" noMove="1" noResize="1" noEditPoints="1" noAdjustHandles="1" noChangeArrowheads="1" noChangeShapeType="1"/>
              </p:cNvPicPr>
              <p:nvPr/>
            </p:nvPicPr>
            <p:blipFill>
              <a:blip r:embed="rId3"/>
              <a:stretch>
                <a:fillRect/>
              </a:stretch>
            </p:blipFill>
            <p:spPr>
              <a:xfrm>
                <a:off x="189571" y="200722"/>
                <a:ext cx="14240107" cy="7828156"/>
              </a:xfrm>
              <a:prstGeom prst="rect">
                <a:avLst/>
              </a:prstGeom>
            </p:spPr>
          </p:pic>
        </mc:Fallback>
      </mc:AlternateContent>
    </p:spTree>
    <p:extLst>
      <p:ext uri="{BB962C8B-B14F-4D97-AF65-F5344CB8AC3E}">
        <p14:creationId xmlns:p14="http://schemas.microsoft.com/office/powerpoint/2010/main" val="1153283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3260408"/>
            <a:ext cx="7415927" cy="967978"/>
          </a:xfrm>
          <a:prstGeom prst="rect">
            <a:avLst/>
          </a:prstGeom>
          <a:noFill/>
          <a:ln/>
        </p:spPr>
        <p:txBody>
          <a:bodyPr wrap="none" lIns="0" tIns="0" rIns="0" bIns="0" rtlCol="0" anchor="t"/>
          <a:lstStyle/>
          <a:p>
            <a:pPr>
              <a:lnSpc>
                <a:spcPts val="7600"/>
              </a:lnSpc>
            </a:pPr>
            <a:r>
              <a:rPr lang="en-US" sz="6600" dirty="0">
                <a:solidFill>
                  <a:srgbClr val="E2E6E9"/>
                </a:solidFill>
                <a:latin typeface="Source Sans Pro" pitchFamily="34" charset="0"/>
                <a:ea typeface="Source Sans Pro" pitchFamily="34" charset="-122"/>
                <a:cs typeface="Source Sans Pro" pitchFamily="34" charset="-120"/>
              </a:rPr>
              <a:t>Let’s have a deeper look</a:t>
            </a:r>
          </a:p>
          <a:p>
            <a:pPr>
              <a:lnSpc>
                <a:spcPts val="7600"/>
              </a:lnSpc>
            </a:pPr>
            <a:r>
              <a:rPr lang="en-US" sz="6600" dirty="0">
                <a:solidFill>
                  <a:srgbClr val="E2E6E9"/>
                </a:solidFill>
                <a:latin typeface="Source Sans Pro" pitchFamily="34" charset="0"/>
                <a:ea typeface="Source Sans Pro" pitchFamily="34" charset="-122"/>
                <a:cs typeface="Source Sans Pro" pitchFamily="34" charset="-120"/>
              </a:rPr>
              <a:t>&amp; Break things down!</a:t>
            </a:r>
          </a:p>
          <a:p>
            <a:pPr marL="0" indent="0">
              <a:lnSpc>
                <a:spcPts val="7600"/>
              </a:lnSpc>
              <a:buNone/>
            </a:pPr>
            <a:endParaRPr lang="en-US" sz="6050" dirty="0"/>
          </a:p>
        </p:txBody>
      </p:sp>
    </p:spTree>
    <p:extLst>
      <p:ext uri="{BB962C8B-B14F-4D97-AF65-F5344CB8AC3E}">
        <p14:creationId xmlns:p14="http://schemas.microsoft.com/office/powerpoint/2010/main" val="2440169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59262"/>
            <a:ext cx="7415927" cy="3871913"/>
          </a:xfrm>
          <a:prstGeom prst="rect">
            <a:avLst/>
          </a:prstGeom>
          <a:noFill/>
          <a:ln/>
        </p:spPr>
        <p:txBody>
          <a:bodyPr wrap="square" lIns="0" tIns="0" rIns="0" bIns="0" rtlCol="0" anchor="t"/>
          <a:lstStyle/>
          <a:p>
            <a:pPr marL="0" indent="0">
              <a:lnSpc>
                <a:spcPts val="7600"/>
              </a:lnSpc>
              <a:buNone/>
            </a:pPr>
            <a:r>
              <a:rPr lang="en-US" sz="6050" b="1" kern="0" spc="-61" dirty="0">
                <a:solidFill>
                  <a:srgbClr val="FFFFFF"/>
                </a:solidFill>
                <a:latin typeface="Montserrat Bold" pitchFamily="34" charset="0"/>
                <a:ea typeface="Montserrat Bold" pitchFamily="34" charset="-122"/>
                <a:cs typeface="Montserrat Bold" pitchFamily="34" charset="-120"/>
              </a:rPr>
              <a:t>The Sleep Paradox: Night Owls in a Digital Age</a:t>
            </a:r>
            <a:endParaRPr lang="en-US" sz="6050" dirty="0"/>
          </a:p>
        </p:txBody>
      </p:sp>
      <p:sp>
        <p:nvSpPr>
          <p:cNvPr id="4" name="Text 1"/>
          <p:cNvSpPr/>
          <p:nvPr/>
        </p:nvSpPr>
        <p:spPr>
          <a:xfrm>
            <a:off x="6350437" y="5001458"/>
            <a:ext cx="7415927" cy="1111210"/>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In our tech-driven world, sleep has become a commodity. Our study of 15,000 users reveals an intriguing paradox. While most report being well-rested, technology use may tell a different story.</a:t>
            </a:r>
            <a:endParaRPr lang="en-US" sz="1900" dirty="0"/>
          </a:p>
        </p:txBody>
      </p:sp>
      <p:sp>
        <p:nvSpPr>
          <p:cNvPr id="5" name="Text 2"/>
          <p:cNvSpPr/>
          <p:nvPr/>
        </p:nvSpPr>
        <p:spPr>
          <a:xfrm>
            <a:off x="6350437" y="6390323"/>
            <a:ext cx="7415927"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Let's explore how our digital habits impact our sleep and well-being.</a:t>
            </a:r>
            <a:endParaRPr lang="en-US" sz="1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2304931"/>
            <a:ext cx="8122563" cy="701397"/>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Gaming: Fun or Sleep Thief?</a:t>
            </a:r>
            <a:endParaRPr lang="en-US" sz="4400" dirty="0"/>
          </a:p>
        </p:txBody>
      </p:sp>
      <p:sp>
        <p:nvSpPr>
          <p:cNvPr id="3" name="Text 1"/>
          <p:cNvSpPr/>
          <p:nvPr/>
        </p:nvSpPr>
        <p:spPr>
          <a:xfrm>
            <a:off x="1185029" y="3623429"/>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Gaming Hours</a:t>
            </a:r>
            <a:endParaRPr lang="en-US" sz="2200" dirty="0"/>
          </a:p>
        </p:txBody>
      </p:sp>
      <p:sp>
        <p:nvSpPr>
          <p:cNvPr id="4" name="Text 2"/>
          <p:cNvSpPr/>
          <p:nvPr/>
        </p:nvSpPr>
        <p:spPr>
          <a:xfrm>
            <a:off x="1185029" y="4220885"/>
            <a:ext cx="3684746" cy="1481614"/>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Increased gaming time correlates with decreased sleep duration. Late-night sessions disrupt natural sleep cycles.</a:t>
            </a:r>
            <a:endParaRPr lang="en-US" sz="1900" dirty="0"/>
          </a:p>
        </p:txBody>
      </p:sp>
      <p:sp>
        <p:nvSpPr>
          <p:cNvPr id="5" name="Text 3"/>
          <p:cNvSpPr/>
          <p:nvPr/>
        </p:nvSpPr>
        <p:spPr>
          <a:xfrm>
            <a:off x="5479613" y="3623429"/>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Stress Levels</a:t>
            </a:r>
            <a:endParaRPr lang="en-US" sz="2200" dirty="0"/>
          </a:p>
        </p:txBody>
      </p:sp>
      <p:sp>
        <p:nvSpPr>
          <p:cNvPr id="6" name="Text 4"/>
          <p:cNvSpPr/>
          <p:nvPr/>
        </p:nvSpPr>
        <p:spPr>
          <a:xfrm>
            <a:off x="5479613" y="4220885"/>
            <a:ext cx="3684746" cy="1481614"/>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As gaming hours increase, so do stress levels. This is especially true for those with fair or poor mental health.</a:t>
            </a:r>
            <a:endParaRPr lang="en-US" sz="1900" dirty="0"/>
          </a:p>
        </p:txBody>
      </p:sp>
      <p:sp>
        <p:nvSpPr>
          <p:cNvPr id="7" name="Text 5"/>
          <p:cNvSpPr/>
          <p:nvPr/>
        </p:nvSpPr>
        <p:spPr>
          <a:xfrm>
            <a:off x="9774198" y="3623429"/>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Mental Health</a:t>
            </a:r>
            <a:endParaRPr lang="en-US" sz="2200" dirty="0"/>
          </a:p>
        </p:txBody>
      </p:sp>
      <p:sp>
        <p:nvSpPr>
          <p:cNvPr id="8" name="Text 6"/>
          <p:cNvSpPr/>
          <p:nvPr/>
        </p:nvSpPr>
        <p:spPr>
          <a:xfrm>
            <a:off x="9774198" y="4220885"/>
            <a:ext cx="3684746" cy="1481614"/>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A small percentage report excellent mental health. These users likely balance screen time and rest effectively.</a:t>
            </a:r>
            <a:endParaRPr lang="en-US" sz="1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14719"/>
          </a:xfrm>
          <a:prstGeom prst="rect">
            <a:avLst/>
          </a:prstGeom>
        </p:spPr>
      </p:pic>
      <p:sp>
        <p:nvSpPr>
          <p:cNvPr id="3" name="Text 0"/>
          <p:cNvSpPr/>
          <p:nvPr/>
        </p:nvSpPr>
        <p:spPr>
          <a:xfrm>
            <a:off x="1185029" y="3068836"/>
            <a:ext cx="9176980" cy="571500"/>
          </a:xfrm>
          <a:prstGeom prst="rect">
            <a:avLst/>
          </a:prstGeom>
          <a:noFill/>
          <a:ln/>
        </p:spPr>
        <p:txBody>
          <a:bodyPr wrap="none" lIns="0" tIns="0" rIns="0" bIns="0" rtlCol="0" anchor="t"/>
          <a:lstStyle/>
          <a:p>
            <a:pPr marL="0" indent="0">
              <a:lnSpc>
                <a:spcPts val="4500"/>
              </a:lnSpc>
              <a:buNone/>
            </a:pPr>
            <a:r>
              <a:rPr lang="en-US" sz="3600" b="1" kern="0" spc="-36" dirty="0">
                <a:solidFill>
                  <a:srgbClr val="FFFFFF"/>
                </a:solidFill>
                <a:latin typeface="Montserrat Bold" pitchFamily="34" charset="0"/>
                <a:ea typeface="Montserrat Bold" pitchFamily="34" charset="-122"/>
                <a:cs typeface="Montserrat Bold" pitchFamily="34" charset="-120"/>
              </a:rPr>
              <a:t>Screen Time: The Silent Work Saboteur</a:t>
            </a:r>
            <a:endParaRPr lang="en-US" sz="3600" dirty="0"/>
          </a:p>
        </p:txBody>
      </p:sp>
      <p:sp>
        <p:nvSpPr>
          <p:cNvPr id="4" name="Shape 1"/>
          <p:cNvSpPr/>
          <p:nvPr/>
        </p:nvSpPr>
        <p:spPr>
          <a:xfrm>
            <a:off x="1475303" y="3942040"/>
            <a:ext cx="22860" cy="3733324"/>
          </a:xfrm>
          <a:prstGeom prst="roundRect">
            <a:avLst>
              <a:gd name="adj" fmla="val 132008"/>
            </a:avLst>
          </a:prstGeom>
          <a:solidFill>
            <a:srgbClr val="494A4B"/>
          </a:solidFill>
          <a:ln/>
        </p:spPr>
        <p:txBody>
          <a:bodyPr/>
          <a:lstStyle/>
          <a:p>
            <a:endParaRPr lang="en-001"/>
          </a:p>
        </p:txBody>
      </p:sp>
      <p:sp>
        <p:nvSpPr>
          <p:cNvPr id="5" name="Shape 2"/>
          <p:cNvSpPr/>
          <p:nvPr/>
        </p:nvSpPr>
        <p:spPr>
          <a:xfrm>
            <a:off x="1690152" y="4383048"/>
            <a:ext cx="704017" cy="22860"/>
          </a:xfrm>
          <a:prstGeom prst="roundRect">
            <a:avLst>
              <a:gd name="adj" fmla="val 132008"/>
            </a:avLst>
          </a:prstGeom>
          <a:solidFill>
            <a:srgbClr val="494A4B"/>
          </a:solidFill>
          <a:ln/>
        </p:spPr>
        <p:txBody>
          <a:bodyPr/>
          <a:lstStyle/>
          <a:p>
            <a:endParaRPr lang="en-001"/>
          </a:p>
        </p:txBody>
      </p:sp>
      <p:sp>
        <p:nvSpPr>
          <p:cNvPr id="6" name="Shape 3"/>
          <p:cNvSpPr/>
          <p:nvPr/>
        </p:nvSpPr>
        <p:spPr>
          <a:xfrm>
            <a:off x="1260455" y="4168259"/>
            <a:ext cx="452557" cy="452557"/>
          </a:xfrm>
          <a:prstGeom prst="roundRect">
            <a:avLst>
              <a:gd name="adj" fmla="val 6668"/>
            </a:avLst>
          </a:prstGeom>
          <a:solidFill>
            <a:srgbClr val="303132"/>
          </a:solidFill>
          <a:ln/>
        </p:spPr>
        <p:txBody>
          <a:bodyPr/>
          <a:lstStyle/>
          <a:p>
            <a:endParaRPr lang="en-001"/>
          </a:p>
        </p:txBody>
      </p:sp>
      <p:sp>
        <p:nvSpPr>
          <p:cNvPr id="7" name="Text 4"/>
          <p:cNvSpPr/>
          <p:nvPr/>
        </p:nvSpPr>
        <p:spPr>
          <a:xfrm>
            <a:off x="1434286" y="4257318"/>
            <a:ext cx="104894" cy="274320"/>
          </a:xfrm>
          <a:prstGeom prst="rect">
            <a:avLst/>
          </a:prstGeom>
          <a:noFill/>
          <a:ln/>
        </p:spPr>
        <p:txBody>
          <a:bodyPr wrap="none" lIns="0" tIns="0" rIns="0" bIns="0" rtlCol="0" anchor="t"/>
          <a:lstStyle/>
          <a:p>
            <a:pPr marL="0" indent="0" algn="ctr">
              <a:lnSpc>
                <a:spcPts val="2150"/>
              </a:lnSpc>
              <a:buNone/>
            </a:pPr>
            <a:r>
              <a:rPr lang="en-US" sz="2150" b="1" kern="0" spc="-22" dirty="0">
                <a:solidFill>
                  <a:srgbClr val="E2E6E9"/>
                </a:solidFill>
                <a:latin typeface="Montserrat Bold" pitchFamily="34" charset="0"/>
                <a:ea typeface="Montserrat Bold" pitchFamily="34" charset="-122"/>
                <a:cs typeface="Montserrat Bold" pitchFamily="34" charset="-120"/>
              </a:rPr>
              <a:t>1</a:t>
            </a:r>
            <a:endParaRPr lang="en-US" sz="2150" dirty="0"/>
          </a:p>
        </p:txBody>
      </p:sp>
      <p:sp>
        <p:nvSpPr>
          <p:cNvPr id="8" name="Text 5"/>
          <p:cNvSpPr/>
          <p:nvPr/>
        </p:nvSpPr>
        <p:spPr>
          <a:xfrm>
            <a:off x="2593181" y="4143137"/>
            <a:ext cx="2286119" cy="285750"/>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Neutral Impact</a:t>
            </a:r>
            <a:endParaRPr lang="en-US" sz="1800" dirty="0"/>
          </a:p>
        </p:txBody>
      </p:sp>
      <p:sp>
        <p:nvSpPr>
          <p:cNvPr id="9" name="Text 6"/>
          <p:cNvSpPr/>
          <p:nvPr/>
        </p:nvSpPr>
        <p:spPr>
          <a:xfrm>
            <a:off x="2593181" y="4549497"/>
            <a:ext cx="10852071" cy="301823"/>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53% of users report no significant effect on job performance from tech use.</a:t>
            </a:r>
            <a:endParaRPr lang="en-US" sz="1550" dirty="0"/>
          </a:p>
        </p:txBody>
      </p:sp>
      <p:sp>
        <p:nvSpPr>
          <p:cNvPr id="10" name="Shape 7"/>
          <p:cNvSpPr/>
          <p:nvPr/>
        </p:nvSpPr>
        <p:spPr>
          <a:xfrm>
            <a:off x="1690152" y="5694521"/>
            <a:ext cx="704017" cy="22860"/>
          </a:xfrm>
          <a:prstGeom prst="roundRect">
            <a:avLst>
              <a:gd name="adj" fmla="val 132008"/>
            </a:avLst>
          </a:prstGeom>
          <a:solidFill>
            <a:srgbClr val="494A4B"/>
          </a:solidFill>
          <a:ln/>
        </p:spPr>
        <p:txBody>
          <a:bodyPr/>
          <a:lstStyle/>
          <a:p>
            <a:endParaRPr lang="en-001"/>
          </a:p>
        </p:txBody>
      </p:sp>
      <p:sp>
        <p:nvSpPr>
          <p:cNvPr id="11" name="Shape 8"/>
          <p:cNvSpPr/>
          <p:nvPr/>
        </p:nvSpPr>
        <p:spPr>
          <a:xfrm>
            <a:off x="1260455" y="5479733"/>
            <a:ext cx="452557" cy="452557"/>
          </a:xfrm>
          <a:prstGeom prst="roundRect">
            <a:avLst>
              <a:gd name="adj" fmla="val 6668"/>
            </a:avLst>
          </a:prstGeom>
          <a:solidFill>
            <a:srgbClr val="303132"/>
          </a:solidFill>
          <a:ln/>
        </p:spPr>
        <p:txBody>
          <a:bodyPr/>
          <a:lstStyle/>
          <a:p>
            <a:endParaRPr lang="en-001"/>
          </a:p>
        </p:txBody>
      </p:sp>
      <p:sp>
        <p:nvSpPr>
          <p:cNvPr id="12" name="Text 9"/>
          <p:cNvSpPr/>
          <p:nvPr/>
        </p:nvSpPr>
        <p:spPr>
          <a:xfrm>
            <a:off x="1407140" y="5568791"/>
            <a:ext cx="159187" cy="274320"/>
          </a:xfrm>
          <a:prstGeom prst="rect">
            <a:avLst/>
          </a:prstGeom>
          <a:noFill/>
          <a:ln/>
        </p:spPr>
        <p:txBody>
          <a:bodyPr wrap="none" lIns="0" tIns="0" rIns="0" bIns="0" rtlCol="0" anchor="t"/>
          <a:lstStyle/>
          <a:p>
            <a:pPr marL="0" indent="0" algn="ctr">
              <a:lnSpc>
                <a:spcPts val="2150"/>
              </a:lnSpc>
              <a:buNone/>
            </a:pPr>
            <a:r>
              <a:rPr lang="en-US" sz="2150" b="1" kern="0" spc="-22" dirty="0">
                <a:solidFill>
                  <a:srgbClr val="E2E6E9"/>
                </a:solidFill>
                <a:latin typeface="Montserrat Bold" pitchFamily="34" charset="0"/>
                <a:ea typeface="Montserrat Bold" pitchFamily="34" charset="-122"/>
                <a:cs typeface="Montserrat Bold" pitchFamily="34" charset="-120"/>
              </a:rPr>
              <a:t>2</a:t>
            </a:r>
            <a:endParaRPr lang="en-US" sz="2150" dirty="0"/>
          </a:p>
        </p:txBody>
      </p:sp>
      <p:sp>
        <p:nvSpPr>
          <p:cNvPr id="13" name="Text 10"/>
          <p:cNvSpPr/>
          <p:nvPr/>
        </p:nvSpPr>
        <p:spPr>
          <a:xfrm>
            <a:off x="2593181" y="5454610"/>
            <a:ext cx="2286119" cy="285750"/>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Negative Impact</a:t>
            </a:r>
            <a:endParaRPr lang="en-US" sz="1800" dirty="0"/>
          </a:p>
        </p:txBody>
      </p:sp>
      <p:sp>
        <p:nvSpPr>
          <p:cNvPr id="14" name="Text 11"/>
          <p:cNvSpPr/>
          <p:nvPr/>
        </p:nvSpPr>
        <p:spPr>
          <a:xfrm>
            <a:off x="2593181" y="5860971"/>
            <a:ext cx="10852071" cy="301823"/>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37% feel the negative effects of stress and sleep deprivation in their work.</a:t>
            </a:r>
            <a:endParaRPr lang="en-US" sz="1550" dirty="0"/>
          </a:p>
        </p:txBody>
      </p:sp>
      <p:sp>
        <p:nvSpPr>
          <p:cNvPr id="15" name="Shape 12"/>
          <p:cNvSpPr/>
          <p:nvPr/>
        </p:nvSpPr>
        <p:spPr>
          <a:xfrm>
            <a:off x="1690152" y="7005995"/>
            <a:ext cx="704017" cy="22860"/>
          </a:xfrm>
          <a:prstGeom prst="roundRect">
            <a:avLst>
              <a:gd name="adj" fmla="val 132008"/>
            </a:avLst>
          </a:prstGeom>
          <a:solidFill>
            <a:srgbClr val="494A4B"/>
          </a:solidFill>
          <a:ln/>
        </p:spPr>
        <p:txBody>
          <a:bodyPr/>
          <a:lstStyle/>
          <a:p>
            <a:endParaRPr lang="en-001"/>
          </a:p>
        </p:txBody>
      </p:sp>
      <p:sp>
        <p:nvSpPr>
          <p:cNvPr id="16" name="Shape 13"/>
          <p:cNvSpPr/>
          <p:nvPr/>
        </p:nvSpPr>
        <p:spPr>
          <a:xfrm>
            <a:off x="1260455" y="6791206"/>
            <a:ext cx="452557" cy="452557"/>
          </a:xfrm>
          <a:prstGeom prst="roundRect">
            <a:avLst>
              <a:gd name="adj" fmla="val 6668"/>
            </a:avLst>
          </a:prstGeom>
          <a:solidFill>
            <a:srgbClr val="303132"/>
          </a:solidFill>
          <a:ln/>
        </p:spPr>
        <p:txBody>
          <a:bodyPr/>
          <a:lstStyle/>
          <a:p>
            <a:endParaRPr lang="en-001"/>
          </a:p>
        </p:txBody>
      </p:sp>
      <p:sp>
        <p:nvSpPr>
          <p:cNvPr id="17" name="Text 14"/>
          <p:cNvSpPr/>
          <p:nvPr/>
        </p:nvSpPr>
        <p:spPr>
          <a:xfrm>
            <a:off x="1406902" y="6880265"/>
            <a:ext cx="159663" cy="274320"/>
          </a:xfrm>
          <a:prstGeom prst="rect">
            <a:avLst/>
          </a:prstGeom>
          <a:noFill/>
          <a:ln/>
        </p:spPr>
        <p:txBody>
          <a:bodyPr wrap="none" lIns="0" tIns="0" rIns="0" bIns="0" rtlCol="0" anchor="t"/>
          <a:lstStyle/>
          <a:p>
            <a:pPr marL="0" indent="0" algn="ctr">
              <a:lnSpc>
                <a:spcPts val="2150"/>
              </a:lnSpc>
              <a:buNone/>
            </a:pPr>
            <a:r>
              <a:rPr lang="en-US" sz="2150" b="1" kern="0" spc="-22" dirty="0">
                <a:solidFill>
                  <a:srgbClr val="E2E6E9"/>
                </a:solidFill>
                <a:latin typeface="Montserrat Bold" pitchFamily="34" charset="0"/>
                <a:ea typeface="Montserrat Bold" pitchFamily="34" charset="-122"/>
                <a:cs typeface="Montserrat Bold" pitchFamily="34" charset="-120"/>
              </a:rPr>
              <a:t>3</a:t>
            </a:r>
            <a:endParaRPr lang="en-US" sz="2150" dirty="0"/>
          </a:p>
        </p:txBody>
      </p:sp>
      <p:sp>
        <p:nvSpPr>
          <p:cNvPr id="18" name="Text 15"/>
          <p:cNvSpPr/>
          <p:nvPr/>
        </p:nvSpPr>
        <p:spPr>
          <a:xfrm>
            <a:off x="2593181" y="6766084"/>
            <a:ext cx="2286119" cy="285750"/>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Positive Impact</a:t>
            </a:r>
            <a:endParaRPr lang="en-US" sz="1800" dirty="0"/>
          </a:p>
        </p:txBody>
      </p:sp>
      <p:sp>
        <p:nvSpPr>
          <p:cNvPr id="19" name="Text 16"/>
          <p:cNvSpPr/>
          <p:nvPr/>
        </p:nvSpPr>
        <p:spPr>
          <a:xfrm>
            <a:off x="2593181" y="7172444"/>
            <a:ext cx="10852071" cy="301823"/>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Only 9% report improved work performance, suggesting a need for better tech-life balance.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196816"/>
            <a:ext cx="7415927" cy="2903934"/>
          </a:xfrm>
          <a:prstGeom prst="rect">
            <a:avLst/>
          </a:prstGeom>
          <a:noFill/>
          <a:ln/>
        </p:spPr>
        <p:txBody>
          <a:bodyPr wrap="square" lIns="0" tIns="0" rIns="0" bIns="0" rtlCol="0" anchor="t"/>
          <a:lstStyle/>
          <a:p>
            <a:pPr marL="0" indent="0">
              <a:lnSpc>
                <a:spcPts val="7600"/>
              </a:lnSpc>
              <a:buNone/>
            </a:pPr>
            <a:r>
              <a:rPr lang="en-US" sz="6050" b="1" kern="0" spc="-61" dirty="0">
                <a:solidFill>
                  <a:srgbClr val="FFFFFF"/>
                </a:solidFill>
                <a:latin typeface="Montserrat Bold" pitchFamily="34" charset="0"/>
                <a:ea typeface="Montserrat Bold" pitchFamily="34" charset="-122"/>
                <a:cs typeface="Montserrat Bold" pitchFamily="34" charset="-120"/>
              </a:rPr>
              <a:t>Mental Health &amp; Technology Usage Analysis</a:t>
            </a:r>
            <a:endParaRPr lang="en-US" sz="6050" dirty="0"/>
          </a:p>
        </p:txBody>
      </p:sp>
      <p:sp>
        <p:nvSpPr>
          <p:cNvPr id="4" name="Text 1"/>
          <p:cNvSpPr/>
          <p:nvPr/>
        </p:nvSpPr>
        <p:spPr>
          <a:xfrm>
            <a:off x="6350437" y="4471035"/>
            <a:ext cx="7415927" cy="185201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This presentation outlines the analysis of a dataset focusing on mental health statistics and technology usage. The data includes attributes such as age, gender, and mental health status. The analysis utilizes libraries like Pandas, NumPy, Matplotlib, and Seaborn to uncover insights and trends.</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732353"/>
            <a:ext cx="7364611" cy="701397"/>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The Mental Health Puzzle</a:t>
            </a:r>
            <a:endParaRPr lang="en-US" sz="4400" dirty="0"/>
          </a:p>
        </p:txBody>
      </p:sp>
      <p:sp>
        <p:nvSpPr>
          <p:cNvPr id="4" name="Shape 1"/>
          <p:cNvSpPr/>
          <p:nvPr/>
        </p:nvSpPr>
        <p:spPr>
          <a:xfrm>
            <a:off x="864037" y="1804035"/>
            <a:ext cx="7415927" cy="1733193"/>
          </a:xfrm>
          <a:prstGeom prst="roundRect">
            <a:avLst>
              <a:gd name="adj" fmla="val 2137"/>
            </a:avLst>
          </a:prstGeom>
          <a:solidFill>
            <a:srgbClr val="303132"/>
          </a:solidFill>
          <a:ln/>
        </p:spPr>
        <p:txBody>
          <a:bodyPr/>
          <a:lstStyle/>
          <a:p>
            <a:endParaRPr lang="en-001"/>
          </a:p>
        </p:txBody>
      </p:sp>
      <p:sp>
        <p:nvSpPr>
          <p:cNvPr id="5" name="Text 2"/>
          <p:cNvSpPr/>
          <p:nvPr/>
        </p:nvSpPr>
        <p:spPr>
          <a:xfrm>
            <a:off x="1110853" y="2050852"/>
            <a:ext cx="45905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Normal Screen Time (0-4 hours)</a:t>
            </a:r>
            <a:endParaRPr lang="en-US" sz="2200" dirty="0"/>
          </a:p>
        </p:txBody>
      </p:sp>
      <p:sp>
        <p:nvSpPr>
          <p:cNvPr id="6" name="Text 3"/>
          <p:cNvSpPr/>
          <p:nvPr/>
        </p:nvSpPr>
        <p:spPr>
          <a:xfrm>
            <a:off x="1110853" y="2549604"/>
            <a:ext cx="6922294" cy="74080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Users with moderate screen time tend to report better mental health outcomes.</a:t>
            </a:r>
            <a:endParaRPr lang="en-US" sz="1900" dirty="0"/>
          </a:p>
        </p:txBody>
      </p:sp>
      <p:sp>
        <p:nvSpPr>
          <p:cNvPr id="7" name="Shape 4"/>
          <p:cNvSpPr/>
          <p:nvPr/>
        </p:nvSpPr>
        <p:spPr>
          <a:xfrm>
            <a:off x="864037" y="3784044"/>
            <a:ext cx="7415927" cy="1733193"/>
          </a:xfrm>
          <a:prstGeom prst="roundRect">
            <a:avLst>
              <a:gd name="adj" fmla="val 2137"/>
            </a:avLst>
          </a:prstGeom>
          <a:solidFill>
            <a:srgbClr val="303132"/>
          </a:solidFill>
          <a:ln/>
        </p:spPr>
        <p:txBody>
          <a:bodyPr/>
          <a:lstStyle/>
          <a:p>
            <a:endParaRPr lang="en-001"/>
          </a:p>
        </p:txBody>
      </p:sp>
      <p:sp>
        <p:nvSpPr>
          <p:cNvPr id="8" name="Text 5"/>
          <p:cNvSpPr/>
          <p:nvPr/>
        </p:nvSpPr>
        <p:spPr>
          <a:xfrm>
            <a:off x="1110853" y="4030861"/>
            <a:ext cx="407741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High Screen Time (8+ hours)</a:t>
            </a:r>
            <a:endParaRPr lang="en-US" sz="2200" dirty="0"/>
          </a:p>
        </p:txBody>
      </p:sp>
      <p:sp>
        <p:nvSpPr>
          <p:cNvPr id="9" name="Text 6"/>
          <p:cNvSpPr/>
          <p:nvPr/>
        </p:nvSpPr>
        <p:spPr>
          <a:xfrm>
            <a:off x="1110853" y="4529614"/>
            <a:ext cx="6922294" cy="74080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Excessive screen time correlates with a significant decline in mental health.</a:t>
            </a:r>
            <a:endParaRPr lang="en-US" sz="1900" dirty="0"/>
          </a:p>
        </p:txBody>
      </p:sp>
      <p:sp>
        <p:nvSpPr>
          <p:cNvPr id="10" name="Shape 7"/>
          <p:cNvSpPr/>
          <p:nvPr/>
        </p:nvSpPr>
        <p:spPr>
          <a:xfrm>
            <a:off x="864037" y="5764054"/>
            <a:ext cx="7415927" cy="1733193"/>
          </a:xfrm>
          <a:prstGeom prst="roundRect">
            <a:avLst>
              <a:gd name="adj" fmla="val 2137"/>
            </a:avLst>
          </a:prstGeom>
          <a:solidFill>
            <a:srgbClr val="303132"/>
          </a:solidFill>
          <a:ln/>
        </p:spPr>
        <p:txBody>
          <a:bodyPr/>
          <a:lstStyle/>
          <a:p>
            <a:endParaRPr lang="en-001"/>
          </a:p>
        </p:txBody>
      </p:sp>
      <p:sp>
        <p:nvSpPr>
          <p:cNvPr id="11" name="Text 8"/>
          <p:cNvSpPr/>
          <p:nvPr/>
        </p:nvSpPr>
        <p:spPr>
          <a:xfrm>
            <a:off x="1110853" y="6010870"/>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Sleep Quality</a:t>
            </a:r>
            <a:endParaRPr lang="en-US" sz="2200" dirty="0"/>
          </a:p>
        </p:txBody>
      </p:sp>
      <p:sp>
        <p:nvSpPr>
          <p:cNvPr id="12" name="Text 9"/>
          <p:cNvSpPr/>
          <p:nvPr/>
        </p:nvSpPr>
        <p:spPr>
          <a:xfrm>
            <a:off x="1110853" y="6509623"/>
            <a:ext cx="6922294" cy="74080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Poor sleep quality is linked to lower mental health scores across all categories.</a:t>
            </a:r>
            <a:endParaRPr lang="en-US"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785455" y="617220"/>
            <a:ext cx="7573089" cy="1275159"/>
          </a:xfrm>
          <a:prstGeom prst="rect">
            <a:avLst/>
          </a:prstGeom>
          <a:noFill/>
          <a:ln/>
        </p:spPr>
        <p:txBody>
          <a:bodyPr wrap="square" lIns="0" tIns="0" rIns="0" bIns="0" rtlCol="0" anchor="t"/>
          <a:lstStyle/>
          <a:p>
            <a:pPr marL="0" indent="0">
              <a:lnSpc>
                <a:spcPts val="5000"/>
              </a:lnSpc>
              <a:buNone/>
            </a:pPr>
            <a:r>
              <a:rPr lang="en-US" sz="4000" b="1" kern="0" spc="-40" dirty="0">
                <a:solidFill>
                  <a:srgbClr val="FFFFFF"/>
                </a:solidFill>
                <a:latin typeface="Montserrat Bold" pitchFamily="34" charset="0"/>
                <a:ea typeface="Montserrat Bold" pitchFamily="34" charset="-122"/>
                <a:cs typeface="Montserrat Bold" pitchFamily="34" charset="-120"/>
              </a:rPr>
              <a:t>Social Media vs. Physical Activity</a:t>
            </a:r>
            <a:endParaRPr lang="en-US" sz="4000" dirty="0"/>
          </a:p>
        </p:txBody>
      </p:sp>
      <p:pic>
        <p:nvPicPr>
          <p:cNvPr id="4" name="Image 1" descr="preencoded.png"/>
          <p:cNvPicPr>
            <a:picLocks noChangeAspect="1"/>
          </p:cNvPicPr>
          <p:nvPr/>
        </p:nvPicPr>
        <p:blipFill>
          <a:blip r:embed="rId4"/>
          <a:stretch>
            <a:fillRect/>
          </a:stretch>
        </p:blipFill>
        <p:spPr>
          <a:xfrm>
            <a:off x="785455" y="2228969"/>
            <a:ext cx="1122164" cy="1795463"/>
          </a:xfrm>
          <a:prstGeom prst="rect">
            <a:avLst/>
          </a:prstGeom>
        </p:spPr>
      </p:pic>
      <p:sp>
        <p:nvSpPr>
          <p:cNvPr id="5" name="Text 1"/>
          <p:cNvSpPr/>
          <p:nvPr/>
        </p:nvSpPr>
        <p:spPr>
          <a:xfrm>
            <a:off x="2244209" y="2453402"/>
            <a:ext cx="2550438" cy="318730"/>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Social Media Usage</a:t>
            </a:r>
            <a:endParaRPr lang="en-US" sz="2000" dirty="0"/>
          </a:p>
        </p:txBody>
      </p:sp>
      <p:sp>
        <p:nvSpPr>
          <p:cNvPr id="6" name="Text 2"/>
          <p:cNvSpPr/>
          <p:nvPr/>
        </p:nvSpPr>
        <p:spPr>
          <a:xfrm>
            <a:off x="2244209" y="2906792"/>
            <a:ext cx="6114336" cy="673179"/>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Higher social media use correlates with poorer mental health outcomes.</a:t>
            </a:r>
            <a:endParaRPr lang="en-US" sz="1750" dirty="0"/>
          </a:p>
        </p:txBody>
      </p:sp>
      <p:pic>
        <p:nvPicPr>
          <p:cNvPr id="7" name="Image 2" descr="preencoded.png"/>
          <p:cNvPicPr>
            <a:picLocks noChangeAspect="1"/>
          </p:cNvPicPr>
          <p:nvPr/>
        </p:nvPicPr>
        <p:blipFill>
          <a:blip r:embed="rId5"/>
          <a:stretch>
            <a:fillRect/>
          </a:stretch>
        </p:blipFill>
        <p:spPr>
          <a:xfrm>
            <a:off x="785455" y="4024432"/>
            <a:ext cx="1122164" cy="1795463"/>
          </a:xfrm>
          <a:prstGeom prst="rect">
            <a:avLst/>
          </a:prstGeom>
        </p:spPr>
      </p:pic>
      <p:sp>
        <p:nvSpPr>
          <p:cNvPr id="8" name="Text 3"/>
          <p:cNvSpPr/>
          <p:nvPr/>
        </p:nvSpPr>
        <p:spPr>
          <a:xfrm>
            <a:off x="2244209" y="4248864"/>
            <a:ext cx="2550438" cy="318730"/>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Physical Activity</a:t>
            </a:r>
            <a:endParaRPr lang="en-US" sz="2000" dirty="0"/>
          </a:p>
        </p:txBody>
      </p:sp>
      <p:sp>
        <p:nvSpPr>
          <p:cNvPr id="9" name="Text 4"/>
          <p:cNvSpPr/>
          <p:nvPr/>
        </p:nvSpPr>
        <p:spPr>
          <a:xfrm>
            <a:off x="2244209" y="4702254"/>
            <a:ext cx="6114336" cy="673179"/>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Users engaging in 3+ hours of physical activity report better mental health.</a:t>
            </a:r>
            <a:endParaRPr lang="en-US" sz="1750" dirty="0"/>
          </a:p>
        </p:txBody>
      </p:sp>
      <p:pic>
        <p:nvPicPr>
          <p:cNvPr id="10" name="Image 3" descr="preencoded.png"/>
          <p:cNvPicPr>
            <a:picLocks noChangeAspect="1"/>
          </p:cNvPicPr>
          <p:nvPr/>
        </p:nvPicPr>
        <p:blipFill>
          <a:blip r:embed="rId6"/>
          <a:stretch>
            <a:fillRect/>
          </a:stretch>
        </p:blipFill>
        <p:spPr>
          <a:xfrm>
            <a:off x="785455" y="5819894"/>
            <a:ext cx="1122164" cy="1795463"/>
          </a:xfrm>
          <a:prstGeom prst="rect">
            <a:avLst/>
          </a:prstGeom>
        </p:spPr>
      </p:pic>
      <p:sp>
        <p:nvSpPr>
          <p:cNvPr id="11" name="Text 5"/>
          <p:cNvSpPr/>
          <p:nvPr/>
        </p:nvSpPr>
        <p:spPr>
          <a:xfrm>
            <a:off x="2244209" y="6044327"/>
            <a:ext cx="2550438" cy="318730"/>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Online Support</a:t>
            </a:r>
            <a:endParaRPr lang="en-US" sz="2000" dirty="0"/>
          </a:p>
        </p:txBody>
      </p:sp>
      <p:sp>
        <p:nvSpPr>
          <p:cNvPr id="12" name="Text 6"/>
          <p:cNvSpPr/>
          <p:nvPr/>
        </p:nvSpPr>
        <p:spPr>
          <a:xfrm>
            <a:off x="2244209" y="6497717"/>
            <a:ext cx="6114336" cy="673179"/>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Surprisingly, online support systems show minimal impact on mental health outcomes.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1185029" y="4070152"/>
            <a:ext cx="10257234" cy="701397"/>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Stress: The Silent Productivity Killer</a:t>
            </a:r>
            <a:endParaRPr lang="en-US" sz="4400" dirty="0"/>
          </a:p>
        </p:txBody>
      </p:sp>
      <p:pic>
        <p:nvPicPr>
          <p:cNvPr id="4" name="Image 1" descr="preencoded.png"/>
          <p:cNvPicPr>
            <a:picLocks noChangeAspect="1"/>
          </p:cNvPicPr>
          <p:nvPr/>
        </p:nvPicPr>
        <p:blipFill>
          <a:blip r:embed="rId4"/>
          <a:stretch>
            <a:fillRect/>
          </a:stretch>
        </p:blipFill>
        <p:spPr>
          <a:xfrm>
            <a:off x="1185029" y="5141833"/>
            <a:ext cx="617220" cy="617220"/>
          </a:xfrm>
          <a:prstGeom prst="rect">
            <a:avLst/>
          </a:prstGeom>
        </p:spPr>
      </p:pic>
      <p:sp>
        <p:nvSpPr>
          <p:cNvPr id="5" name="Text 1"/>
          <p:cNvSpPr/>
          <p:nvPr/>
        </p:nvSpPr>
        <p:spPr>
          <a:xfrm>
            <a:off x="1185029" y="6005870"/>
            <a:ext cx="2805470"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Negative Impact</a:t>
            </a:r>
            <a:endParaRPr lang="en-US" sz="2200" dirty="0"/>
          </a:p>
        </p:txBody>
      </p:sp>
      <p:sp>
        <p:nvSpPr>
          <p:cNvPr id="6" name="Text 2"/>
          <p:cNvSpPr/>
          <p:nvPr/>
        </p:nvSpPr>
        <p:spPr>
          <a:xfrm>
            <a:off x="1185029" y="6504623"/>
            <a:ext cx="3839885" cy="74080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20% report stress negatively affects their work performance.</a:t>
            </a:r>
            <a:endParaRPr lang="en-US" sz="1900" dirty="0"/>
          </a:p>
        </p:txBody>
      </p:sp>
      <p:pic>
        <p:nvPicPr>
          <p:cNvPr id="7" name="Image 2" descr="preencoded.png"/>
          <p:cNvPicPr>
            <a:picLocks noChangeAspect="1"/>
          </p:cNvPicPr>
          <p:nvPr/>
        </p:nvPicPr>
        <p:blipFill>
          <a:blip r:embed="rId5"/>
          <a:stretch>
            <a:fillRect/>
          </a:stretch>
        </p:blipFill>
        <p:spPr>
          <a:xfrm>
            <a:off x="5395198" y="5141833"/>
            <a:ext cx="617220" cy="617220"/>
          </a:xfrm>
          <a:prstGeom prst="rect">
            <a:avLst/>
          </a:prstGeom>
        </p:spPr>
      </p:pic>
      <p:sp>
        <p:nvSpPr>
          <p:cNvPr id="8" name="Text 3"/>
          <p:cNvSpPr/>
          <p:nvPr/>
        </p:nvSpPr>
        <p:spPr>
          <a:xfrm>
            <a:off x="5395198" y="6005870"/>
            <a:ext cx="2805470"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Neutral Effect</a:t>
            </a:r>
            <a:endParaRPr lang="en-US" sz="2200" dirty="0"/>
          </a:p>
        </p:txBody>
      </p:sp>
      <p:sp>
        <p:nvSpPr>
          <p:cNvPr id="9" name="Text 4"/>
          <p:cNvSpPr/>
          <p:nvPr/>
        </p:nvSpPr>
        <p:spPr>
          <a:xfrm>
            <a:off x="5395198" y="6504623"/>
            <a:ext cx="3839885" cy="74080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35% claim stress has no significant impact on their work.</a:t>
            </a:r>
            <a:endParaRPr lang="en-US" sz="1900" dirty="0"/>
          </a:p>
        </p:txBody>
      </p:sp>
      <p:pic>
        <p:nvPicPr>
          <p:cNvPr id="10" name="Image 3" descr="preencoded.png"/>
          <p:cNvPicPr>
            <a:picLocks noChangeAspect="1"/>
          </p:cNvPicPr>
          <p:nvPr/>
        </p:nvPicPr>
        <p:blipFill>
          <a:blip r:embed="rId6"/>
          <a:stretch>
            <a:fillRect/>
          </a:stretch>
        </p:blipFill>
        <p:spPr>
          <a:xfrm>
            <a:off x="9605367" y="5141833"/>
            <a:ext cx="617220" cy="617220"/>
          </a:xfrm>
          <a:prstGeom prst="rect">
            <a:avLst/>
          </a:prstGeom>
        </p:spPr>
      </p:pic>
      <p:sp>
        <p:nvSpPr>
          <p:cNvPr id="11" name="Text 5"/>
          <p:cNvSpPr/>
          <p:nvPr/>
        </p:nvSpPr>
        <p:spPr>
          <a:xfrm>
            <a:off x="9605367" y="6005870"/>
            <a:ext cx="2805470"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Positive Outcomes</a:t>
            </a:r>
            <a:endParaRPr lang="en-US" sz="2200" dirty="0"/>
          </a:p>
        </p:txBody>
      </p:sp>
      <p:sp>
        <p:nvSpPr>
          <p:cNvPr id="12" name="Text 6"/>
          <p:cNvSpPr/>
          <p:nvPr/>
        </p:nvSpPr>
        <p:spPr>
          <a:xfrm>
            <a:off x="9605367" y="6504623"/>
            <a:ext cx="3839885" cy="74080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44% report positive work outcomes despite stress.</a:t>
            </a:r>
            <a:endParaRPr lang="en-US" sz="1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664018"/>
            <a:ext cx="7415927" cy="1402794"/>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Mental Health and Work Performance</a:t>
            </a:r>
            <a:endParaRPr lang="en-US" sz="4400" dirty="0"/>
          </a:p>
        </p:txBody>
      </p:sp>
      <p:sp>
        <p:nvSpPr>
          <p:cNvPr id="4" name="Shape 1"/>
          <p:cNvSpPr/>
          <p:nvPr/>
        </p:nvSpPr>
        <p:spPr>
          <a:xfrm>
            <a:off x="6350437" y="3437096"/>
            <a:ext cx="7415927" cy="3128367"/>
          </a:xfrm>
          <a:prstGeom prst="roundRect">
            <a:avLst>
              <a:gd name="adj" fmla="val 1184"/>
            </a:avLst>
          </a:prstGeom>
          <a:noFill/>
          <a:ln w="15240">
            <a:solidFill>
              <a:srgbClr val="FFFFFF">
                <a:alpha val="24000"/>
              </a:srgbClr>
            </a:solidFill>
            <a:prstDash val="solid"/>
          </a:ln>
        </p:spPr>
        <p:txBody>
          <a:bodyPr/>
          <a:lstStyle/>
          <a:p>
            <a:endParaRPr lang="en-001"/>
          </a:p>
        </p:txBody>
      </p:sp>
      <p:sp>
        <p:nvSpPr>
          <p:cNvPr id="5" name="Shape 2"/>
          <p:cNvSpPr/>
          <p:nvPr/>
        </p:nvSpPr>
        <p:spPr>
          <a:xfrm>
            <a:off x="6365677" y="3452336"/>
            <a:ext cx="7385447" cy="1052274"/>
          </a:xfrm>
          <a:prstGeom prst="rect">
            <a:avLst/>
          </a:prstGeom>
          <a:solidFill>
            <a:srgbClr val="FFFFFF">
              <a:alpha val="4000"/>
            </a:srgbClr>
          </a:solidFill>
          <a:ln/>
        </p:spPr>
        <p:txBody>
          <a:bodyPr/>
          <a:lstStyle/>
          <a:p>
            <a:endParaRPr lang="en-001"/>
          </a:p>
        </p:txBody>
      </p:sp>
      <p:sp>
        <p:nvSpPr>
          <p:cNvPr id="6" name="Text 3"/>
          <p:cNvSpPr/>
          <p:nvPr/>
        </p:nvSpPr>
        <p:spPr>
          <a:xfrm>
            <a:off x="6612731" y="3608070"/>
            <a:ext cx="1348859" cy="74080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Mental Health</a:t>
            </a:r>
            <a:endParaRPr lang="en-US" sz="1900" dirty="0"/>
          </a:p>
        </p:txBody>
      </p:sp>
      <p:sp>
        <p:nvSpPr>
          <p:cNvPr id="7" name="Text 4"/>
          <p:cNvSpPr/>
          <p:nvPr/>
        </p:nvSpPr>
        <p:spPr>
          <a:xfrm>
            <a:off x="8462843" y="3608070"/>
            <a:ext cx="1345049" cy="74080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Positive Work Impact</a:t>
            </a:r>
            <a:endParaRPr lang="en-US" sz="1900" dirty="0"/>
          </a:p>
        </p:txBody>
      </p:sp>
      <p:sp>
        <p:nvSpPr>
          <p:cNvPr id="8" name="Text 5"/>
          <p:cNvSpPr/>
          <p:nvPr/>
        </p:nvSpPr>
        <p:spPr>
          <a:xfrm>
            <a:off x="10309146" y="3608070"/>
            <a:ext cx="1345049" cy="74080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Neutral Work Impact</a:t>
            </a:r>
            <a:endParaRPr lang="en-US" sz="1900" dirty="0"/>
          </a:p>
        </p:txBody>
      </p:sp>
      <p:sp>
        <p:nvSpPr>
          <p:cNvPr id="9" name="Text 6"/>
          <p:cNvSpPr/>
          <p:nvPr/>
        </p:nvSpPr>
        <p:spPr>
          <a:xfrm>
            <a:off x="12155448" y="3608070"/>
            <a:ext cx="1348859" cy="74080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Negative Work Impact</a:t>
            </a:r>
            <a:endParaRPr lang="en-US" sz="1900" dirty="0"/>
          </a:p>
        </p:txBody>
      </p:sp>
      <p:sp>
        <p:nvSpPr>
          <p:cNvPr id="10" name="Shape 7"/>
          <p:cNvSpPr/>
          <p:nvPr/>
        </p:nvSpPr>
        <p:spPr>
          <a:xfrm>
            <a:off x="6365677" y="4504611"/>
            <a:ext cx="7385447" cy="681871"/>
          </a:xfrm>
          <a:prstGeom prst="rect">
            <a:avLst/>
          </a:prstGeom>
          <a:solidFill>
            <a:srgbClr val="000000">
              <a:alpha val="4000"/>
            </a:srgbClr>
          </a:solidFill>
          <a:ln/>
        </p:spPr>
        <p:txBody>
          <a:bodyPr/>
          <a:lstStyle/>
          <a:p>
            <a:endParaRPr lang="en-001"/>
          </a:p>
        </p:txBody>
      </p:sp>
      <p:sp>
        <p:nvSpPr>
          <p:cNvPr id="11" name="Text 8"/>
          <p:cNvSpPr/>
          <p:nvPr/>
        </p:nvSpPr>
        <p:spPr>
          <a:xfrm>
            <a:off x="6612731" y="4660344"/>
            <a:ext cx="134885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Excellent</a:t>
            </a:r>
            <a:endParaRPr lang="en-US" sz="1900" dirty="0"/>
          </a:p>
        </p:txBody>
      </p:sp>
      <p:sp>
        <p:nvSpPr>
          <p:cNvPr id="12" name="Text 9"/>
          <p:cNvSpPr/>
          <p:nvPr/>
        </p:nvSpPr>
        <p:spPr>
          <a:xfrm>
            <a:off x="8462843" y="4660344"/>
            <a:ext cx="134504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34%</a:t>
            </a:r>
            <a:endParaRPr lang="en-US" sz="1900" dirty="0"/>
          </a:p>
        </p:txBody>
      </p:sp>
      <p:sp>
        <p:nvSpPr>
          <p:cNvPr id="13" name="Text 10"/>
          <p:cNvSpPr/>
          <p:nvPr/>
        </p:nvSpPr>
        <p:spPr>
          <a:xfrm>
            <a:off x="10309146" y="4660344"/>
            <a:ext cx="134504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High</a:t>
            </a:r>
            <a:endParaRPr lang="en-US" sz="1900" dirty="0"/>
          </a:p>
        </p:txBody>
      </p:sp>
      <p:sp>
        <p:nvSpPr>
          <p:cNvPr id="14" name="Text 11"/>
          <p:cNvSpPr/>
          <p:nvPr/>
        </p:nvSpPr>
        <p:spPr>
          <a:xfrm>
            <a:off x="12155448" y="4660344"/>
            <a:ext cx="134885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Low</a:t>
            </a:r>
            <a:endParaRPr lang="en-US" sz="1900" dirty="0"/>
          </a:p>
        </p:txBody>
      </p:sp>
      <p:sp>
        <p:nvSpPr>
          <p:cNvPr id="15" name="Shape 12"/>
          <p:cNvSpPr/>
          <p:nvPr/>
        </p:nvSpPr>
        <p:spPr>
          <a:xfrm>
            <a:off x="6365677" y="5186482"/>
            <a:ext cx="7385447" cy="681871"/>
          </a:xfrm>
          <a:prstGeom prst="rect">
            <a:avLst/>
          </a:prstGeom>
          <a:solidFill>
            <a:srgbClr val="FFFFFF">
              <a:alpha val="4000"/>
            </a:srgbClr>
          </a:solidFill>
          <a:ln/>
        </p:spPr>
        <p:txBody>
          <a:bodyPr/>
          <a:lstStyle/>
          <a:p>
            <a:endParaRPr lang="en-001"/>
          </a:p>
        </p:txBody>
      </p:sp>
      <p:sp>
        <p:nvSpPr>
          <p:cNvPr id="16" name="Text 13"/>
          <p:cNvSpPr/>
          <p:nvPr/>
        </p:nvSpPr>
        <p:spPr>
          <a:xfrm>
            <a:off x="6612731" y="5342215"/>
            <a:ext cx="134885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Good</a:t>
            </a:r>
            <a:endParaRPr lang="en-US" sz="1900" dirty="0"/>
          </a:p>
        </p:txBody>
      </p:sp>
      <p:sp>
        <p:nvSpPr>
          <p:cNvPr id="17" name="Text 14"/>
          <p:cNvSpPr/>
          <p:nvPr/>
        </p:nvSpPr>
        <p:spPr>
          <a:xfrm>
            <a:off x="8462843" y="5342215"/>
            <a:ext cx="134504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Moderate</a:t>
            </a:r>
            <a:endParaRPr lang="en-US" sz="1900" dirty="0"/>
          </a:p>
        </p:txBody>
      </p:sp>
      <p:sp>
        <p:nvSpPr>
          <p:cNvPr id="18" name="Text 15"/>
          <p:cNvSpPr/>
          <p:nvPr/>
        </p:nvSpPr>
        <p:spPr>
          <a:xfrm>
            <a:off x="10309146" y="5342215"/>
            <a:ext cx="134504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Moderate</a:t>
            </a:r>
            <a:endParaRPr lang="en-US" sz="1900" dirty="0"/>
          </a:p>
        </p:txBody>
      </p:sp>
      <p:sp>
        <p:nvSpPr>
          <p:cNvPr id="19" name="Text 16"/>
          <p:cNvSpPr/>
          <p:nvPr/>
        </p:nvSpPr>
        <p:spPr>
          <a:xfrm>
            <a:off x="12155448" y="5342215"/>
            <a:ext cx="134885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Low</a:t>
            </a:r>
            <a:endParaRPr lang="en-US" sz="1900" dirty="0"/>
          </a:p>
        </p:txBody>
      </p:sp>
      <p:sp>
        <p:nvSpPr>
          <p:cNvPr id="20" name="Shape 17"/>
          <p:cNvSpPr/>
          <p:nvPr/>
        </p:nvSpPr>
        <p:spPr>
          <a:xfrm>
            <a:off x="6365677" y="5868352"/>
            <a:ext cx="7385447" cy="681871"/>
          </a:xfrm>
          <a:prstGeom prst="rect">
            <a:avLst/>
          </a:prstGeom>
          <a:solidFill>
            <a:srgbClr val="000000">
              <a:alpha val="4000"/>
            </a:srgbClr>
          </a:solidFill>
          <a:ln/>
        </p:spPr>
        <p:txBody>
          <a:bodyPr/>
          <a:lstStyle/>
          <a:p>
            <a:endParaRPr lang="en-001"/>
          </a:p>
        </p:txBody>
      </p:sp>
      <p:sp>
        <p:nvSpPr>
          <p:cNvPr id="21" name="Text 18"/>
          <p:cNvSpPr/>
          <p:nvPr/>
        </p:nvSpPr>
        <p:spPr>
          <a:xfrm>
            <a:off x="6612731" y="6024086"/>
            <a:ext cx="134885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Poor</a:t>
            </a:r>
            <a:endParaRPr lang="en-US" sz="1900" dirty="0"/>
          </a:p>
        </p:txBody>
      </p:sp>
      <p:sp>
        <p:nvSpPr>
          <p:cNvPr id="22" name="Text 19"/>
          <p:cNvSpPr/>
          <p:nvPr/>
        </p:nvSpPr>
        <p:spPr>
          <a:xfrm>
            <a:off x="8462843" y="6024086"/>
            <a:ext cx="134504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Low</a:t>
            </a:r>
            <a:endParaRPr lang="en-US" sz="1900" dirty="0"/>
          </a:p>
        </p:txBody>
      </p:sp>
      <p:sp>
        <p:nvSpPr>
          <p:cNvPr id="23" name="Text 20"/>
          <p:cNvSpPr/>
          <p:nvPr/>
        </p:nvSpPr>
        <p:spPr>
          <a:xfrm>
            <a:off x="10309146" y="6024086"/>
            <a:ext cx="134504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Low</a:t>
            </a:r>
            <a:endParaRPr lang="en-US" sz="1900" dirty="0"/>
          </a:p>
        </p:txBody>
      </p:sp>
      <p:sp>
        <p:nvSpPr>
          <p:cNvPr id="24" name="Text 21"/>
          <p:cNvSpPr/>
          <p:nvPr/>
        </p:nvSpPr>
        <p:spPr>
          <a:xfrm>
            <a:off x="12155448" y="6024086"/>
            <a:ext cx="1348859"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High</a:t>
            </a:r>
            <a:endParaRPr lang="en-US" sz="1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2490073"/>
            <a:ext cx="12253317" cy="701397"/>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Social Media and Physical Activity at Work</a:t>
            </a:r>
            <a:endParaRPr lang="en-US" sz="4400" dirty="0"/>
          </a:p>
        </p:txBody>
      </p:sp>
      <p:sp>
        <p:nvSpPr>
          <p:cNvPr id="3" name="Text 1"/>
          <p:cNvSpPr/>
          <p:nvPr/>
        </p:nvSpPr>
        <p:spPr>
          <a:xfrm>
            <a:off x="1185029" y="3808571"/>
            <a:ext cx="2911673"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Social Media Impact</a:t>
            </a:r>
            <a:endParaRPr lang="en-US" sz="2200" dirty="0"/>
          </a:p>
        </p:txBody>
      </p:sp>
      <p:sp>
        <p:nvSpPr>
          <p:cNvPr id="4" name="Text 2"/>
          <p:cNvSpPr/>
          <p:nvPr/>
        </p:nvSpPr>
        <p:spPr>
          <a:xfrm>
            <a:off x="1185029" y="4406027"/>
            <a:ext cx="3684746" cy="1111210"/>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Higher social media use (3.5 hours) correlates with negative work outcomes.</a:t>
            </a:r>
            <a:endParaRPr lang="en-US" sz="1900" dirty="0"/>
          </a:p>
        </p:txBody>
      </p:sp>
      <p:sp>
        <p:nvSpPr>
          <p:cNvPr id="5" name="Text 3"/>
          <p:cNvSpPr/>
          <p:nvPr/>
        </p:nvSpPr>
        <p:spPr>
          <a:xfrm>
            <a:off x="5479613" y="3808571"/>
            <a:ext cx="3660219"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Physical Activity Benefits</a:t>
            </a:r>
            <a:endParaRPr lang="en-US" sz="2200" dirty="0"/>
          </a:p>
        </p:txBody>
      </p:sp>
      <p:sp>
        <p:nvSpPr>
          <p:cNvPr id="6" name="Text 4"/>
          <p:cNvSpPr/>
          <p:nvPr/>
        </p:nvSpPr>
        <p:spPr>
          <a:xfrm>
            <a:off x="5479613" y="4406027"/>
            <a:ext cx="3684746" cy="74080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Users with 4+ hours of activity report better work performance.</a:t>
            </a:r>
            <a:endParaRPr lang="en-US" sz="1900" dirty="0"/>
          </a:p>
        </p:txBody>
      </p:sp>
      <p:sp>
        <p:nvSpPr>
          <p:cNvPr id="7" name="Text 5"/>
          <p:cNvSpPr/>
          <p:nvPr/>
        </p:nvSpPr>
        <p:spPr>
          <a:xfrm>
            <a:off x="9774198" y="3808571"/>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Balance is Key</a:t>
            </a:r>
            <a:endParaRPr lang="en-US" sz="2200" dirty="0"/>
          </a:p>
        </p:txBody>
      </p:sp>
      <p:sp>
        <p:nvSpPr>
          <p:cNvPr id="8" name="Text 6"/>
          <p:cNvSpPr/>
          <p:nvPr/>
        </p:nvSpPr>
        <p:spPr>
          <a:xfrm>
            <a:off x="9774198" y="4406027"/>
            <a:ext cx="3684746" cy="1111210"/>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Moderate social media use and regular physical activity contribute to work success.</a:t>
            </a:r>
            <a:endParaRPr lang="en-US" sz="1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3434" y="813792"/>
            <a:ext cx="7537133" cy="1304211"/>
          </a:xfrm>
          <a:prstGeom prst="rect">
            <a:avLst/>
          </a:prstGeom>
          <a:noFill/>
          <a:ln/>
        </p:spPr>
        <p:txBody>
          <a:bodyPr wrap="square" lIns="0" tIns="0" rIns="0" bIns="0" rtlCol="0" anchor="t"/>
          <a:lstStyle/>
          <a:p>
            <a:pPr marL="0" indent="0">
              <a:lnSpc>
                <a:spcPts val="5100"/>
              </a:lnSpc>
              <a:buNone/>
            </a:pPr>
            <a:r>
              <a:rPr lang="en-US" sz="4100" b="1" kern="0" spc="-41" dirty="0">
                <a:solidFill>
                  <a:srgbClr val="FFFFFF"/>
                </a:solidFill>
                <a:latin typeface="Montserrat Bold" pitchFamily="34" charset="0"/>
                <a:ea typeface="Montserrat Bold" pitchFamily="34" charset="-122"/>
                <a:cs typeface="Montserrat Bold" pitchFamily="34" charset="-120"/>
              </a:rPr>
              <a:t>Sleep and Stress: Work Performance Factors</a:t>
            </a:r>
            <a:endParaRPr lang="en-US" sz="4100" dirty="0"/>
          </a:p>
        </p:txBody>
      </p:sp>
      <p:sp>
        <p:nvSpPr>
          <p:cNvPr id="4" name="Shape 1"/>
          <p:cNvSpPr/>
          <p:nvPr/>
        </p:nvSpPr>
        <p:spPr>
          <a:xfrm>
            <a:off x="803434" y="2720578"/>
            <a:ext cx="516493" cy="516493"/>
          </a:xfrm>
          <a:prstGeom prst="roundRect">
            <a:avLst>
              <a:gd name="adj" fmla="val 6667"/>
            </a:avLst>
          </a:prstGeom>
          <a:solidFill>
            <a:srgbClr val="303132"/>
          </a:solidFill>
          <a:ln/>
        </p:spPr>
        <p:txBody>
          <a:bodyPr/>
          <a:lstStyle/>
          <a:p>
            <a:endParaRPr lang="en-001"/>
          </a:p>
        </p:txBody>
      </p:sp>
      <p:sp>
        <p:nvSpPr>
          <p:cNvPr id="5" name="Text 2"/>
          <p:cNvSpPr/>
          <p:nvPr/>
        </p:nvSpPr>
        <p:spPr>
          <a:xfrm>
            <a:off x="1001792" y="2822258"/>
            <a:ext cx="119658" cy="313015"/>
          </a:xfrm>
          <a:prstGeom prst="rect">
            <a:avLst/>
          </a:prstGeom>
          <a:noFill/>
          <a:ln/>
        </p:spPr>
        <p:txBody>
          <a:bodyPr wrap="none" lIns="0" tIns="0" rIns="0" bIns="0" rtlCol="0" anchor="t"/>
          <a:lstStyle/>
          <a:p>
            <a:pPr marL="0" indent="0" algn="ctr">
              <a:lnSpc>
                <a:spcPts val="2450"/>
              </a:lnSpc>
              <a:buNone/>
            </a:pPr>
            <a:r>
              <a:rPr lang="en-US" sz="2450" b="1" kern="0" spc="-25" dirty="0">
                <a:solidFill>
                  <a:srgbClr val="E2E6E9"/>
                </a:solidFill>
                <a:latin typeface="Montserrat Bold" pitchFamily="34" charset="0"/>
                <a:ea typeface="Montserrat Bold" pitchFamily="34" charset="-122"/>
                <a:cs typeface="Montserrat Bold" pitchFamily="34" charset="-120"/>
              </a:rPr>
              <a:t>1</a:t>
            </a:r>
            <a:endParaRPr lang="en-US" sz="2450" dirty="0"/>
          </a:p>
        </p:txBody>
      </p:sp>
      <p:sp>
        <p:nvSpPr>
          <p:cNvPr id="6" name="Text 3"/>
          <p:cNvSpPr/>
          <p:nvPr/>
        </p:nvSpPr>
        <p:spPr>
          <a:xfrm>
            <a:off x="1549479" y="2720578"/>
            <a:ext cx="4288750" cy="325993"/>
          </a:xfrm>
          <a:prstGeom prst="rect">
            <a:avLst/>
          </a:prstGeom>
          <a:noFill/>
          <a:ln/>
        </p:spPr>
        <p:txBody>
          <a:bodyPr wrap="none" lIns="0" tIns="0" rIns="0" bIns="0" rtlCol="0" anchor="t"/>
          <a:lstStyle/>
          <a:p>
            <a:pPr marL="0" indent="0">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Sleep and Positive Work Impact</a:t>
            </a:r>
            <a:endParaRPr lang="en-US" sz="2050" dirty="0"/>
          </a:p>
        </p:txBody>
      </p:sp>
      <p:sp>
        <p:nvSpPr>
          <p:cNvPr id="7" name="Text 4"/>
          <p:cNvSpPr/>
          <p:nvPr/>
        </p:nvSpPr>
        <p:spPr>
          <a:xfrm>
            <a:off x="1549479" y="3184207"/>
            <a:ext cx="6791087" cy="344329"/>
          </a:xfrm>
          <a:prstGeom prst="rect">
            <a:avLst/>
          </a:prstGeom>
          <a:noFill/>
          <a:ln/>
        </p:spPr>
        <p:txBody>
          <a:bodyPr wrap="none" lIns="0" tIns="0" rIns="0" bIns="0" rtlCol="0" anchor="t"/>
          <a:lstStyle/>
          <a:p>
            <a:pPr marL="0" indent="0">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6.6K users with better sleep report positive work outcomes.</a:t>
            </a:r>
            <a:endParaRPr lang="en-US" sz="1800" dirty="0"/>
          </a:p>
        </p:txBody>
      </p:sp>
      <p:sp>
        <p:nvSpPr>
          <p:cNvPr id="8" name="Shape 5"/>
          <p:cNvSpPr/>
          <p:nvPr/>
        </p:nvSpPr>
        <p:spPr>
          <a:xfrm>
            <a:off x="803434" y="4016335"/>
            <a:ext cx="516493" cy="516493"/>
          </a:xfrm>
          <a:prstGeom prst="roundRect">
            <a:avLst>
              <a:gd name="adj" fmla="val 6667"/>
            </a:avLst>
          </a:prstGeom>
          <a:solidFill>
            <a:srgbClr val="303132"/>
          </a:solidFill>
          <a:ln/>
        </p:spPr>
        <p:txBody>
          <a:bodyPr/>
          <a:lstStyle/>
          <a:p>
            <a:endParaRPr lang="en-001"/>
          </a:p>
        </p:txBody>
      </p:sp>
      <p:sp>
        <p:nvSpPr>
          <p:cNvPr id="9" name="Text 6"/>
          <p:cNvSpPr/>
          <p:nvPr/>
        </p:nvSpPr>
        <p:spPr>
          <a:xfrm>
            <a:off x="970836" y="4118015"/>
            <a:ext cx="181570" cy="313015"/>
          </a:xfrm>
          <a:prstGeom prst="rect">
            <a:avLst/>
          </a:prstGeom>
          <a:noFill/>
          <a:ln/>
        </p:spPr>
        <p:txBody>
          <a:bodyPr wrap="none" lIns="0" tIns="0" rIns="0" bIns="0" rtlCol="0" anchor="t"/>
          <a:lstStyle/>
          <a:p>
            <a:pPr marL="0" indent="0" algn="ctr">
              <a:lnSpc>
                <a:spcPts val="2450"/>
              </a:lnSpc>
              <a:buNone/>
            </a:pPr>
            <a:r>
              <a:rPr lang="en-US" sz="2450" b="1" kern="0" spc="-25" dirty="0">
                <a:solidFill>
                  <a:srgbClr val="E2E6E9"/>
                </a:solidFill>
                <a:latin typeface="Montserrat Bold" pitchFamily="34" charset="0"/>
                <a:ea typeface="Montserrat Bold" pitchFamily="34" charset="-122"/>
                <a:cs typeface="Montserrat Bold" pitchFamily="34" charset="-120"/>
              </a:rPr>
              <a:t>2</a:t>
            </a:r>
            <a:endParaRPr lang="en-US" sz="2450" dirty="0"/>
          </a:p>
        </p:txBody>
      </p:sp>
      <p:sp>
        <p:nvSpPr>
          <p:cNvPr id="10" name="Text 7"/>
          <p:cNvSpPr/>
          <p:nvPr/>
        </p:nvSpPr>
        <p:spPr>
          <a:xfrm>
            <a:off x="1549479" y="4016335"/>
            <a:ext cx="4431625" cy="325993"/>
          </a:xfrm>
          <a:prstGeom prst="rect">
            <a:avLst/>
          </a:prstGeom>
          <a:noFill/>
          <a:ln/>
        </p:spPr>
        <p:txBody>
          <a:bodyPr wrap="none" lIns="0" tIns="0" rIns="0" bIns="0" rtlCol="0" anchor="t"/>
          <a:lstStyle/>
          <a:p>
            <a:pPr marL="0" indent="0">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Sleep and Negative Work Impact</a:t>
            </a:r>
            <a:endParaRPr lang="en-US" sz="2050" dirty="0"/>
          </a:p>
        </p:txBody>
      </p:sp>
      <p:sp>
        <p:nvSpPr>
          <p:cNvPr id="11" name="Text 8"/>
          <p:cNvSpPr/>
          <p:nvPr/>
        </p:nvSpPr>
        <p:spPr>
          <a:xfrm>
            <a:off x="1549479" y="4479965"/>
            <a:ext cx="6791087" cy="344329"/>
          </a:xfrm>
          <a:prstGeom prst="rect">
            <a:avLst/>
          </a:prstGeom>
          <a:noFill/>
          <a:ln/>
        </p:spPr>
        <p:txBody>
          <a:bodyPr wrap="none" lIns="0" tIns="0" rIns="0" bIns="0" rtlCol="0" anchor="t"/>
          <a:lstStyle/>
          <a:p>
            <a:pPr marL="0" indent="0">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4.8K users with less sleep experience negative work impacts.</a:t>
            </a:r>
            <a:endParaRPr lang="en-US" sz="1800" dirty="0"/>
          </a:p>
        </p:txBody>
      </p:sp>
      <p:sp>
        <p:nvSpPr>
          <p:cNvPr id="12" name="Shape 9"/>
          <p:cNvSpPr/>
          <p:nvPr/>
        </p:nvSpPr>
        <p:spPr>
          <a:xfrm>
            <a:off x="803434" y="5312093"/>
            <a:ext cx="516493" cy="516493"/>
          </a:xfrm>
          <a:prstGeom prst="roundRect">
            <a:avLst>
              <a:gd name="adj" fmla="val 6667"/>
            </a:avLst>
          </a:prstGeom>
          <a:solidFill>
            <a:srgbClr val="303132"/>
          </a:solidFill>
          <a:ln/>
        </p:spPr>
        <p:txBody>
          <a:bodyPr/>
          <a:lstStyle/>
          <a:p>
            <a:endParaRPr lang="en-001"/>
          </a:p>
        </p:txBody>
      </p:sp>
      <p:sp>
        <p:nvSpPr>
          <p:cNvPr id="13" name="Text 10"/>
          <p:cNvSpPr/>
          <p:nvPr/>
        </p:nvSpPr>
        <p:spPr>
          <a:xfrm>
            <a:off x="970478" y="5413772"/>
            <a:ext cx="182285" cy="313015"/>
          </a:xfrm>
          <a:prstGeom prst="rect">
            <a:avLst/>
          </a:prstGeom>
          <a:noFill/>
          <a:ln/>
        </p:spPr>
        <p:txBody>
          <a:bodyPr wrap="none" lIns="0" tIns="0" rIns="0" bIns="0" rtlCol="0" anchor="t"/>
          <a:lstStyle/>
          <a:p>
            <a:pPr marL="0" indent="0" algn="ctr">
              <a:lnSpc>
                <a:spcPts val="2450"/>
              </a:lnSpc>
              <a:buNone/>
            </a:pPr>
            <a:r>
              <a:rPr lang="en-US" sz="2450" b="1" kern="0" spc="-25" dirty="0">
                <a:solidFill>
                  <a:srgbClr val="E2E6E9"/>
                </a:solidFill>
                <a:latin typeface="Montserrat Bold" pitchFamily="34" charset="0"/>
                <a:ea typeface="Montserrat Bold" pitchFamily="34" charset="-122"/>
                <a:cs typeface="Montserrat Bold" pitchFamily="34" charset="-120"/>
              </a:rPr>
              <a:t>3</a:t>
            </a:r>
            <a:endParaRPr lang="en-US" sz="2450" dirty="0"/>
          </a:p>
        </p:txBody>
      </p:sp>
      <p:sp>
        <p:nvSpPr>
          <p:cNvPr id="14" name="Text 11"/>
          <p:cNvSpPr/>
          <p:nvPr/>
        </p:nvSpPr>
        <p:spPr>
          <a:xfrm>
            <a:off x="1549479" y="5312093"/>
            <a:ext cx="2608659" cy="325993"/>
          </a:xfrm>
          <a:prstGeom prst="rect">
            <a:avLst/>
          </a:prstGeom>
          <a:noFill/>
          <a:ln/>
        </p:spPr>
        <p:txBody>
          <a:bodyPr wrap="none" lIns="0" tIns="0" rIns="0" bIns="0" rtlCol="0" anchor="t"/>
          <a:lstStyle/>
          <a:p>
            <a:pPr marL="0" indent="0">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Stress Levels</a:t>
            </a:r>
            <a:endParaRPr lang="en-US" sz="2050" dirty="0"/>
          </a:p>
        </p:txBody>
      </p:sp>
      <p:sp>
        <p:nvSpPr>
          <p:cNvPr id="15" name="Text 12"/>
          <p:cNvSpPr/>
          <p:nvPr/>
        </p:nvSpPr>
        <p:spPr>
          <a:xfrm>
            <a:off x="1549479" y="5775722"/>
            <a:ext cx="6791087" cy="344329"/>
          </a:xfrm>
          <a:prstGeom prst="rect">
            <a:avLst/>
          </a:prstGeom>
          <a:noFill/>
          <a:ln/>
        </p:spPr>
        <p:txBody>
          <a:bodyPr wrap="none" lIns="0" tIns="0" rIns="0" bIns="0" rtlCol="0" anchor="t"/>
          <a:lstStyle/>
          <a:p>
            <a:pPr marL="0" indent="0">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Higher stress scores (3.0) correlate with negative work performance.</a:t>
            </a:r>
            <a:endParaRPr lang="en-US" sz="1800" dirty="0"/>
          </a:p>
        </p:txBody>
      </p:sp>
      <p:sp>
        <p:nvSpPr>
          <p:cNvPr id="16" name="Shape 13"/>
          <p:cNvSpPr/>
          <p:nvPr/>
        </p:nvSpPr>
        <p:spPr>
          <a:xfrm>
            <a:off x="803434" y="6607850"/>
            <a:ext cx="516493" cy="516493"/>
          </a:xfrm>
          <a:prstGeom prst="roundRect">
            <a:avLst>
              <a:gd name="adj" fmla="val 6667"/>
            </a:avLst>
          </a:prstGeom>
          <a:solidFill>
            <a:srgbClr val="303132"/>
          </a:solidFill>
          <a:ln/>
        </p:spPr>
        <p:txBody>
          <a:bodyPr/>
          <a:lstStyle/>
          <a:p>
            <a:endParaRPr lang="en-001"/>
          </a:p>
        </p:txBody>
      </p:sp>
      <p:sp>
        <p:nvSpPr>
          <p:cNvPr id="17" name="Text 14"/>
          <p:cNvSpPr/>
          <p:nvPr/>
        </p:nvSpPr>
        <p:spPr>
          <a:xfrm>
            <a:off x="955358" y="6709529"/>
            <a:ext cx="212646" cy="313015"/>
          </a:xfrm>
          <a:prstGeom prst="rect">
            <a:avLst/>
          </a:prstGeom>
          <a:noFill/>
          <a:ln/>
        </p:spPr>
        <p:txBody>
          <a:bodyPr wrap="none" lIns="0" tIns="0" rIns="0" bIns="0" rtlCol="0" anchor="t"/>
          <a:lstStyle/>
          <a:p>
            <a:pPr marL="0" indent="0" algn="ctr">
              <a:lnSpc>
                <a:spcPts val="2450"/>
              </a:lnSpc>
              <a:buNone/>
            </a:pPr>
            <a:r>
              <a:rPr lang="en-US" sz="2450" b="1" kern="0" spc="-25" dirty="0">
                <a:solidFill>
                  <a:srgbClr val="E2E6E9"/>
                </a:solidFill>
                <a:latin typeface="Montserrat Bold" pitchFamily="34" charset="0"/>
                <a:ea typeface="Montserrat Bold" pitchFamily="34" charset="-122"/>
                <a:cs typeface="Montserrat Bold" pitchFamily="34" charset="-120"/>
              </a:rPr>
              <a:t>4</a:t>
            </a:r>
            <a:endParaRPr lang="en-US" sz="2450" dirty="0"/>
          </a:p>
        </p:txBody>
      </p:sp>
      <p:sp>
        <p:nvSpPr>
          <p:cNvPr id="18" name="Text 15"/>
          <p:cNvSpPr/>
          <p:nvPr/>
        </p:nvSpPr>
        <p:spPr>
          <a:xfrm>
            <a:off x="1549479" y="6607850"/>
            <a:ext cx="2640568" cy="325993"/>
          </a:xfrm>
          <a:prstGeom prst="rect">
            <a:avLst/>
          </a:prstGeom>
          <a:noFill/>
          <a:ln/>
        </p:spPr>
        <p:txBody>
          <a:bodyPr wrap="none" lIns="0" tIns="0" rIns="0" bIns="0" rtlCol="0" anchor="t"/>
          <a:lstStyle/>
          <a:p>
            <a:pPr marL="0" indent="0">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Low Stress Benefits</a:t>
            </a:r>
            <a:endParaRPr lang="en-US" sz="2050" dirty="0"/>
          </a:p>
        </p:txBody>
      </p:sp>
      <p:sp>
        <p:nvSpPr>
          <p:cNvPr id="19" name="Text 16"/>
          <p:cNvSpPr/>
          <p:nvPr/>
        </p:nvSpPr>
        <p:spPr>
          <a:xfrm>
            <a:off x="1549479" y="7071479"/>
            <a:ext cx="6791087" cy="344329"/>
          </a:xfrm>
          <a:prstGeom prst="rect">
            <a:avLst/>
          </a:prstGeom>
          <a:noFill/>
          <a:ln/>
        </p:spPr>
        <p:txBody>
          <a:bodyPr wrap="none" lIns="0" tIns="0" rIns="0" bIns="0" rtlCol="0" anchor="t"/>
          <a:lstStyle/>
          <a:p>
            <a:pPr marL="0" indent="0">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Users with positive work outcomes report lower stress levels (1.0).</a:t>
            </a:r>
            <a:endParaRPr lang="en-US"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6368" y="739140"/>
            <a:ext cx="7744063" cy="1136333"/>
          </a:xfrm>
          <a:prstGeom prst="rect">
            <a:avLst/>
          </a:prstGeom>
          <a:noFill/>
          <a:ln/>
        </p:spPr>
        <p:txBody>
          <a:bodyPr wrap="square" lIns="0" tIns="0" rIns="0" bIns="0" rtlCol="0" anchor="t"/>
          <a:lstStyle/>
          <a:p>
            <a:pPr marL="0" indent="0">
              <a:lnSpc>
                <a:spcPts val="4450"/>
              </a:lnSpc>
              <a:buNone/>
            </a:pPr>
            <a:r>
              <a:rPr lang="en-US" sz="3550" b="1" kern="0" spc="-36" dirty="0">
                <a:solidFill>
                  <a:srgbClr val="FFFFFF"/>
                </a:solidFill>
                <a:latin typeface="Montserrat Bold" pitchFamily="34" charset="0"/>
                <a:ea typeface="Montserrat Bold" pitchFamily="34" charset="-122"/>
                <a:cs typeface="Montserrat Bold" pitchFamily="34" charset="-120"/>
              </a:rPr>
              <a:t>Balancing Act: Technology, Sleep, and Work</a:t>
            </a:r>
            <a:endParaRPr lang="en-US" sz="3550" dirty="0"/>
          </a:p>
        </p:txBody>
      </p:sp>
      <p:sp>
        <p:nvSpPr>
          <p:cNvPr id="4" name="Shape 1"/>
          <p:cNvSpPr/>
          <p:nvPr/>
        </p:nvSpPr>
        <p:spPr>
          <a:xfrm>
            <a:off x="6474857" y="2175391"/>
            <a:ext cx="22860" cy="5315069"/>
          </a:xfrm>
          <a:prstGeom prst="roundRect">
            <a:avLst>
              <a:gd name="adj" fmla="val 131245"/>
            </a:avLst>
          </a:prstGeom>
          <a:solidFill>
            <a:srgbClr val="494A4B"/>
          </a:solidFill>
          <a:ln/>
        </p:spPr>
        <p:txBody>
          <a:bodyPr/>
          <a:lstStyle/>
          <a:p>
            <a:endParaRPr lang="en-001"/>
          </a:p>
        </p:txBody>
      </p:sp>
      <p:sp>
        <p:nvSpPr>
          <p:cNvPr id="5" name="Shape 2"/>
          <p:cNvSpPr/>
          <p:nvPr/>
        </p:nvSpPr>
        <p:spPr>
          <a:xfrm>
            <a:off x="6688395" y="2613779"/>
            <a:ext cx="699968" cy="22860"/>
          </a:xfrm>
          <a:prstGeom prst="roundRect">
            <a:avLst>
              <a:gd name="adj" fmla="val 131245"/>
            </a:avLst>
          </a:prstGeom>
          <a:solidFill>
            <a:srgbClr val="494A4B"/>
          </a:solidFill>
          <a:ln/>
        </p:spPr>
        <p:txBody>
          <a:bodyPr/>
          <a:lstStyle/>
          <a:p>
            <a:endParaRPr lang="en-001"/>
          </a:p>
        </p:txBody>
      </p:sp>
      <p:sp>
        <p:nvSpPr>
          <p:cNvPr id="6" name="Shape 3"/>
          <p:cNvSpPr/>
          <p:nvPr/>
        </p:nvSpPr>
        <p:spPr>
          <a:xfrm>
            <a:off x="6261318" y="2400300"/>
            <a:ext cx="449937" cy="449937"/>
          </a:xfrm>
          <a:prstGeom prst="roundRect">
            <a:avLst>
              <a:gd name="adj" fmla="val 6668"/>
            </a:avLst>
          </a:prstGeom>
          <a:solidFill>
            <a:srgbClr val="303132"/>
          </a:solidFill>
          <a:ln/>
        </p:spPr>
        <p:txBody>
          <a:bodyPr/>
          <a:lstStyle/>
          <a:p>
            <a:endParaRPr lang="en-001"/>
          </a:p>
        </p:txBody>
      </p:sp>
      <p:sp>
        <p:nvSpPr>
          <p:cNvPr id="7" name="Text 4"/>
          <p:cNvSpPr/>
          <p:nvPr/>
        </p:nvSpPr>
        <p:spPr>
          <a:xfrm>
            <a:off x="6434197" y="2488883"/>
            <a:ext cx="104180" cy="272772"/>
          </a:xfrm>
          <a:prstGeom prst="rect">
            <a:avLst/>
          </a:prstGeom>
          <a:noFill/>
          <a:ln/>
        </p:spPr>
        <p:txBody>
          <a:bodyPr wrap="none" lIns="0" tIns="0" rIns="0" bIns="0" rtlCol="0" anchor="t"/>
          <a:lstStyle/>
          <a:p>
            <a:pPr marL="0" indent="0" algn="ctr">
              <a:lnSpc>
                <a:spcPts val="2100"/>
              </a:lnSpc>
              <a:buNone/>
            </a:pPr>
            <a:r>
              <a:rPr lang="en-US" sz="2100" b="1" kern="0" spc="-21" dirty="0">
                <a:solidFill>
                  <a:srgbClr val="E2E6E9"/>
                </a:solidFill>
                <a:latin typeface="Montserrat Bold" pitchFamily="34" charset="0"/>
                <a:ea typeface="Montserrat Bold" pitchFamily="34" charset="-122"/>
                <a:cs typeface="Montserrat Bold" pitchFamily="34" charset="-120"/>
              </a:rPr>
              <a:t>1</a:t>
            </a:r>
            <a:endParaRPr lang="en-US" sz="2100" dirty="0"/>
          </a:p>
        </p:txBody>
      </p:sp>
      <p:sp>
        <p:nvSpPr>
          <p:cNvPr id="8" name="Text 5"/>
          <p:cNvSpPr/>
          <p:nvPr/>
        </p:nvSpPr>
        <p:spPr>
          <a:xfrm>
            <a:off x="7586305" y="2375297"/>
            <a:ext cx="2272903" cy="284083"/>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Awareness</a:t>
            </a:r>
            <a:endParaRPr lang="en-US" sz="1750" dirty="0"/>
          </a:p>
        </p:txBody>
      </p:sp>
      <p:sp>
        <p:nvSpPr>
          <p:cNvPr id="9" name="Text 6"/>
          <p:cNvSpPr/>
          <p:nvPr/>
        </p:nvSpPr>
        <p:spPr>
          <a:xfrm>
            <a:off x="7586305" y="2779276"/>
            <a:ext cx="6344126" cy="300038"/>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Recognize the impact of technology use on sleep and work performance.</a:t>
            </a:r>
            <a:endParaRPr lang="en-US" sz="1550" dirty="0"/>
          </a:p>
        </p:txBody>
      </p:sp>
      <p:sp>
        <p:nvSpPr>
          <p:cNvPr id="10" name="Shape 7"/>
          <p:cNvSpPr/>
          <p:nvPr/>
        </p:nvSpPr>
        <p:spPr>
          <a:xfrm>
            <a:off x="6688395" y="3917513"/>
            <a:ext cx="699968" cy="22860"/>
          </a:xfrm>
          <a:prstGeom prst="roundRect">
            <a:avLst>
              <a:gd name="adj" fmla="val 131245"/>
            </a:avLst>
          </a:prstGeom>
          <a:solidFill>
            <a:srgbClr val="494A4B"/>
          </a:solidFill>
          <a:ln/>
        </p:spPr>
        <p:txBody>
          <a:bodyPr/>
          <a:lstStyle/>
          <a:p>
            <a:endParaRPr lang="en-001"/>
          </a:p>
        </p:txBody>
      </p:sp>
      <p:sp>
        <p:nvSpPr>
          <p:cNvPr id="11" name="Shape 8"/>
          <p:cNvSpPr/>
          <p:nvPr/>
        </p:nvSpPr>
        <p:spPr>
          <a:xfrm>
            <a:off x="6261318" y="3704034"/>
            <a:ext cx="449937" cy="449937"/>
          </a:xfrm>
          <a:prstGeom prst="roundRect">
            <a:avLst>
              <a:gd name="adj" fmla="val 6668"/>
            </a:avLst>
          </a:prstGeom>
          <a:solidFill>
            <a:srgbClr val="303132"/>
          </a:solidFill>
          <a:ln/>
        </p:spPr>
        <p:txBody>
          <a:bodyPr/>
          <a:lstStyle/>
          <a:p>
            <a:endParaRPr lang="en-001"/>
          </a:p>
        </p:txBody>
      </p:sp>
      <p:sp>
        <p:nvSpPr>
          <p:cNvPr id="12" name="Text 9"/>
          <p:cNvSpPr/>
          <p:nvPr/>
        </p:nvSpPr>
        <p:spPr>
          <a:xfrm>
            <a:off x="6407170" y="3792617"/>
            <a:ext cx="158234" cy="272772"/>
          </a:xfrm>
          <a:prstGeom prst="rect">
            <a:avLst/>
          </a:prstGeom>
          <a:noFill/>
          <a:ln/>
        </p:spPr>
        <p:txBody>
          <a:bodyPr wrap="none" lIns="0" tIns="0" rIns="0" bIns="0" rtlCol="0" anchor="t"/>
          <a:lstStyle/>
          <a:p>
            <a:pPr marL="0" indent="0" algn="ctr">
              <a:lnSpc>
                <a:spcPts val="2100"/>
              </a:lnSpc>
              <a:buNone/>
            </a:pPr>
            <a:r>
              <a:rPr lang="en-US" sz="2100" b="1" kern="0" spc="-21" dirty="0">
                <a:solidFill>
                  <a:srgbClr val="E2E6E9"/>
                </a:solidFill>
                <a:latin typeface="Montserrat Bold" pitchFamily="34" charset="0"/>
                <a:ea typeface="Montserrat Bold" pitchFamily="34" charset="-122"/>
                <a:cs typeface="Montserrat Bold" pitchFamily="34" charset="-120"/>
              </a:rPr>
              <a:t>2</a:t>
            </a:r>
            <a:endParaRPr lang="en-US" sz="2100" dirty="0"/>
          </a:p>
        </p:txBody>
      </p:sp>
      <p:sp>
        <p:nvSpPr>
          <p:cNvPr id="13" name="Text 10"/>
          <p:cNvSpPr/>
          <p:nvPr/>
        </p:nvSpPr>
        <p:spPr>
          <a:xfrm>
            <a:off x="7586305" y="3679031"/>
            <a:ext cx="2272903" cy="284083"/>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Balance</a:t>
            </a:r>
            <a:endParaRPr lang="en-US" sz="1750" dirty="0"/>
          </a:p>
        </p:txBody>
      </p:sp>
      <p:sp>
        <p:nvSpPr>
          <p:cNvPr id="14" name="Text 11"/>
          <p:cNvSpPr/>
          <p:nvPr/>
        </p:nvSpPr>
        <p:spPr>
          <a:xfrm>
            <a:off x="7586305" y="4083010"/>
            <a:ext cx="6344126" cy="300038"/>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Find equilibrium between screen time, physical activity, and rest.</a:t>
            </a:r>
            <a:endParaRPr lang="en-US" sz="1550" dirty="0"/>
          </a:p>
        </p:txBody>
      </p:sp>
      <p:sp>
        <p:nvSpPr>
          <p:cNvPr id="15" name="Shape 12"/>
          <p:cNvSpPr/>
          <p:nvPr/>
        </p:nvSpPr>
        <p:spPr>
          <a:xfrm>
            <a:off x="6688395" y="5221248"/>
            <a:ext cx="699968" cy="22860"/>
          </a:xfrm>
          <a:prstGeom prst="roundRect">
            <a:avLst>
              <a:gd name="adj" fmla="val 131245"/>
            </a:avLst>
          </a:prstGeom>
          <a:solidFill>
            <a:srgbClr val="494A4B"/>
          </a:solidFill>
          <a:ln/>
        </p:spPr>
        <p:txBody>
          <a:bodyPr/>
          <a:lstStyle/>
          <a:p>
            <a:endParaRPr lang="en-001"/>
          </a:p>
        </p:txBody>
      </p:sp>
      <p:sp>
        <p:nvSpPr>
          <p:cNvPr id="16" name="Shape 13"/>
          <p:cNvSpPr/>
          <p:nvPr/>
        </p:nvSpPr>
        <p:spPr>
          <a:xfrm>
            <a:off x="6261318" y="5007769"/>
            <a:ext cx="449937" cy="449937"/>
          </a:xfrm>
          <a:prstGeom prst="roundRect">
            <a:avLst>
              <a:gd name="adj" fmla="val 6668"/>
            </a:avLst>
          </a:prstGeom>
          <a:solidFill>
            <a:srgbClr val="303132"/>
          </a:solidFill>
          <a:ln/>
        </p:spPr>
        <p:txBody>
          <a:bodyPr/>
          <a:lstStyle/>
          <a:p>
            <a:endParaRPr lang="en-001"/>
          </a:p>
        </p:txBody>
      </p:sp>
      <p:sp>
        <p:nvSpPr>
          <p:cNvPr id="17" name="Text 14"/>
          <p:cNvSpPr/>
          <p:nvPr/>
        </p:nvSpPr>
        <p:spPr>
          <a:xfrm>
            <a:off x="6406932" y="5096351"/>
            <a:ext cx="158710" cy="272772"/>
          </a:xfrm>
          <a:prstGeom prst="rect">
            <a:avLst/>
          </a:prstGeom>
          <a:noFill/>
          <a:ln/>
        </p:spPr>
        <p:txBody>
          <a:bodyPr wrap="none" lIns="0" tIns="0" rIns="0" bIns="0" rtlCol="0" anchor="t"/>
          <a:lstStyle/>
          <a:p>
            <a:pPr marL="0" indent="0" algn="ctr">
              <a:lnSpc>
                <a:spcPts val="2100"/>
              </a:lnSpc>
              <a:buNone/>
            </a:pPr>
            <a:r>
              <a:rPr lang="en-US" sz="2100" b="1" kern="0" spc="-21" dirty="0">
                <a:solidFill>
                  <a:srgbClr val="E2E6E9"/>
                </a:solidFill>
                <a:latin typeface="Montserrat Bold" pitchFamily="34" charset="0"/>
                <a:ea typeface="Montserrat Bold" pitchFamily="34" charset="-122"/>
                <a:cs typeface="Montserrat Bold" pitchFamily="34" charset="-120"/>
              </a:rPr>
              <a:t>3</a:t>
            </a:r>
            <a:endParaRPr lang="en-US" sz="2100" dirty="0"/>
          </a:p>
        </p:txBody>
      </p:sp>
      <p:sp>
        <p:nvSpPr>
          <p:cNvPr id="18" name="Text 15"/>
          <p:cNvSpPr/>
          <p:nvPr/>
        </p:nvSpPr>
        <p:spPr>
          <a:xfrm>
            <a:off x="7586305" y="4982766"/>
            <a:ext cx="2272903" cy="284083"/>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Improvement</a:t>
            </a:r>
            <a:endParaRPr lang="en-US" sz="1750" dirty="0"/>
          </a:p>
        </p:txBody>
      </p:sp>
      <p:sp>
        <p:nvSpPr>
          <p:cNvPr id="19" name="Text 16"/>
          <p:cNvSpPr/>
          <p:nvPr/>
        </p:nvSpPr>
        <p:spPr>
          <a:xfrm>
            <a:off x="7586305" y="5386745"/>
            <a:ext cx="6344126" cy="300038"/>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Implement strategies to enhance sleep quality and reduce stress levels.</a:t>
            </a:r>
            <a:endParaRPr lang="en-US" sz="1550" dirty="0"/>
          </a:p>
        </p:txBody>
      </p:sp>
      <p:sp>
        <p:nvSpPr>
          <p:cNvPr id="20" name="Shape 17"/>
          <p:cNvSpPr/>
          <p:nvPr/>
        </p:nvSpPr>
        <p:spPr>
          <a:xfrm>
            <a:off x="6688395" y="6524982"/>
            <a:ext cx="699968" cy="22860"/>
          </a:xfrm>
          <a:prstGeom prst="roundRect">
            <a:avLst>
              <a:gd name="adj" fmla="val 131245"/>
            </a:avLst>
          </a:prstGeom>
          <a:solidFill>
            <a:srgbClr val="494A4B"/>
          </a:solidFill>
          <a:ln/>
        </p:spPr>
        <p:txBody>
          <a:bodyPr/>
          <a:lstStyle/>
          <a:p>
            <a:endParaRPr lang="en-001"/>
          </a:p>
        </p:txBody>
      </p:sp>
      <p:sp>
        <p:nvSpPr>
          <p:cNvPr id="21" name="Shape 18"/>
          <p:cNvSpPr/>
          <p:nvPr/>
        </p:nvSpPr>
        <p:spPr>
          <a:xfrm>
            <a:off x="6261318" y="6311503"/>
            <a:ext cx="449937" cy="449937"/>
          </a:xfrm>
          <a:prstGeom prst="roundRect">
            <a:avLst>
              <a:gd name="adj" fmla="val 6668"/>
            </a:avLst>
          </a:prstGeom>
          <a:solidFill>
            <a:srgbClr val="303132"/>
          </a:solidFill>
          <a:ln/>
        </p:spPr>
        <p:txBody>
          <a:bodyPr/>
          <a:lstStyle/>
          <a:p>
            <a:endParaRPr lang="en-001"/>
          </a:p>
        </p:txBody>
      </p:sp>
      <p:sp>
        <p:nvSpPr>
          <p:cNvPr id="22" name="Text 19"/>
          <p:cNvSpPr/>
          <p:nvPr/>
        </p:nvSpPr>
        <p:spPr>
          <a:xfrm>
            <a:off x="6393716" y="6400086"/>
            <a:ext cx="185142" cy="272772"/>
          </a:xfrm>
          <a:prstGeom prst="rect">
            <a:avLst/>
          </a:prstGeom>
          <a:noFill/>
          <a:ln/>
        </p:spPr>
        <p:txBody>
          <a:bodyPr wrap="none" lIns="0" tIns="0" rIns="0" bIns="0" rtlCol="0" anchor="t"/>
          <a:lstStyle/>
          <a:p>
            <a:pPr marL="0" indent="0" algn="ctr">
              <a:lnSpc>
                <a:spcPts val="2100"/>
              </a:lnSpc>
              <a:buNone/>
            </a:pPr>
            <a:r>
              <a:rPr lang="en-US" sz="2100" b="1" kern="0" spc="-21" dirty="0">
                <a:solidFill>
                  <a:srgbClr val="E2E6E9"/>
                </a:solidFill>
                <a:latin typeface="Montserrat Bold" pitchFamily="34" charset="0"/>
                <a:ea typeface="Montserrat Bold" pitchFamily="34" charset="-122"/>
                <a:cs typeface="Montserrat Bold" pitchFamily="34" charset="-120"/>
              </a:rPr>
              <a:t>4</a:t>
            </a:r>
            <a:endParaRPr lang="en-US" sz="2100" dirty="0"/>
          </a:p>
        </p:txBody>
      </p:sp>
      <p:sp>
        <p:nvSpPr>
          <p:cNvPr id="23" name="Text 20"/>
          <p:cNvSpPr/>
          <p:nvPr/>
        </p:nvSpPr>
        <p:spPr>
          <a:xfrm>
            <a:off x="7586305" y="6286500"/>
            <a:ext cx="2272903" cy="284083"/>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Success</a:t>
            </a:r>
            <a:endParaRPr lang="en-US" sz="1750" dirty="0"/>
          </a:p>
        </p:txBody>
      </p:sp>
      <p:sp>
        <p:nvSpPr>
          <p:cNvPr id="24" name="Text 21"/>
          <p:cNvSpPr/>
          <p:nvPr/>
        </p:nvSpPr>
        <p:spPr>
          <a:xfrm>
            <a:off x="7586305" y="6690479"/>
            <a:ext cx="6344126" cy="600075"/>
          </a:xfrm>
          <a:prstGeom prst="rect">
            <a:avLst/>
          </a:prstGeom>
          <a:noFill/>
          <a:ln/>
        </p:spPr>
        <p:txBody>
          <a:bodyPr wrap="squar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Achieve better mental health and improved work outcomes through balanced habits.</a:t>
            </a:r>
            <a:endParaRPr lang="en-US" sz="15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5163"/>
          </a:xfrm>
          <a:prstGeom prst="rect">
            <a:avLst/>
          </a:prstGeom>
        </p:spPr>
      </p:pic>
      <p:sp>
        <p:nvSpPr>
          <p:cNvPr id="3" name="Text 0"/>
          <p:cNvSpPr/>
          <p:nvPr/>
        </p:nvSpPr>
        <p:spPr>
          <a:xfrm>
            <a:off x="1185029" y="2751296"/>
            <a:ext cx="12260223" cy="1414463"/>
          </a:xfrm>
          <a:prstGeom prst="rect">
            <a:avLst/>
          </a:prstGeom>
          <a:noFill/>
          <a:ln/>
        </p:spPr>
        <p:txBody>
          <a:bodyPr wrap="square" lIns="0" tIns="0" rIns="0" bIns="0" rtlCol="0" anchor="t"/>
          <a:lstStyle/>
          <a:p>
            <a:pPr marL="0" indent="0">
              <a:lnSpc>
                <a:spcPts val="5550"/>
              </a:lnSpc>
              <a:buNone/>
            </a:pPr>
            <a:r>
              <a:rPr lang="en-US" sz="4450" b="1" kern="0" spc="-45" dirty="0">
                <a:solidFill>
                  <a:srgbClr val="FFFFFF"/>
                </a:solidFill>
                <a:latin typeface="Montserrat Bold" pitchFamily="34" charset="0"/>
                <a:ea typeface="Montserrat Bold" pitchFamily="34" charset="-122"/>
                <a:cs typeface="Montserrat Bold" pitchFamily="34" charset="-120"/>
              </a:rPr>
              <a:t>The Silent Stress Epidemic: Unveiling Digital Age Pressures</a:t>
            </a:r>
            <a:endParaRPr lang="en-US" sz="4450" dirty="0"/>
          </a:p>
        </p:txBody>
      </p:sp>
      <p:sp>
        <p:nvSpPr>
          <p:cNvPr id="4" name="Shape 1"/>
          <p:cNvSpPr/>
          <p:nvPr/>
        </p:nvSpPr>
        <p:spPr>
          <a:xfrm>
            <a:off x="1185029" y="4436269"/>
            <a:ext cx="3966448" cy="1559362"/>
          </a:xfrm>
          <a:prstGeom prst="roundRect">
            <a:avLst>
              <a:gd name="adj" fmla="val 1735"/>
            </a:avLst>
          </a:prstGeom>
          <a:solidFill>
            <a:srgbClr val="303132"/>
          </a:solidFill>
          <a:ln/>
        </p:spPr>
        <p:txBody>
          <a:bodyPr/>
          <a:lstStyle/>
          <a:p>
            <a:endParaRPr lang="en-001"/>
          </a:p>
        </p:txBody>
      </p:sp>
      <p:sp>
        <p:nvSpPr>
          <p:cNvPr id="5" name="Text 2"/>
          <p:cNvSpPr/>
          <p:nvPr/>
        </p:nvSpPr>
        <p:spPr>
          <a:xfrm>
            <a:off x="1365409" y="4616648"/>
            <a:ext cx="3280172" cy="819864"/>
          </a:xfrm>
          <a:prstGeom prst="rect">
            <a:avLst/>
          </a:prstGeom>
          <a:noFill/>
          <a:ln/>
        </p:spPr>
        <p:txBody>
          <a:bodyPr wrap="square" lIns="0" tIns="0" rIns="0" bIns="0" rtlCol="0" anchor="t"/>
          <a:lstStyle/>
          <a:p>
            <a:pPr marL="0" indent="0">
              <a:lnSpc>
                <a:spcPts val="3200"/>
              </a:lnSpc>
              <a:buNone/>
            </a:pPr>
            <a:r>
              <a:rPr lang="en-US" sz="2550" b="1" kern="0" spc="-26" dirty="0">
                <a:solidFill>
                  <a:srgbClr val="E2E6E9"/>
                </a:solidFill>
                <a:latin typeface="Montserrat Bold" pitchFamily="34" charset="0"/>
                <a:ea typeface="Montserrat Bold" pitchFamily="34" charset="-122"/>
                <a:cs typeface="Montserrat Bold" pitchFamily="34" charset="-120"/>
              </a:rPr>
              <a:t>
15,270</a:t>
            </a:r>
            <a:endParaRPr lang="en-US" sz="2550" dirty="0"/>
          </a:p>
        </p:txBody>
      </p:sp>
      <p:sp>
        <p:nvSpPr>
          <p:cNvPr id="6" name="Text 3"/>
          <p:cNvSpPr/>
          <p:nvPr/>
        </p:nvSpPr>
        <p:spPr>
          <a:xfrm>
            <a:off x="1365409" y="5544741"/>
            <a:ext cx="3605689" cy="270510"/>
          </a:xfrm>
          <a:prstGeom prst="rect">
            <a:avLst/>
          </a:prstGeom>
          <a:noFill/>
          <a:ln/>
        </p:spPr>
        <p:txBody>
          <a:bodyPr wrap="none" lIns="0" tIns="0" rIns="0" bIns="0" rtlCol="0" anchor="t"/>
          <a:lstStyle/>
          <a:p>
            <a:pPr marL="0" indent="0">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Users in dataset</a:t>
            </a:r>
            <a:endParaRPr lang="en-US" sz="1400" dirty="0"/>
          </a:p>
        </p:txBody>
      </p:sp>
      <p:sp>
        <p:nvSpPr>
          <p:cNvPr id="7" name="Shape 4"/>
          <p:cNvSpPr/>
          <p:nvPr/>
        </p:nvSpPr>
        <p:spPr>
          <a:xfrm>
            <a:off x="5331857" y="4436269"/>
            <a:ext cx="3966448" cy="1559362"/>
          </a:xfrm>
          <a:prstGeom prst="roundRect">
            <a:avLst>
              <a:gd name="adj" fmla="val 1735"/>
            </a:avLst>
          </a:prstGeom>
          <a:solidFill>
            <a:srgbClr val="303132"/>
          </a:solidFill>
          <a:ln/>
        </p:spPr>
        <p:txBody>
          <a:bodyPr/>
          <a:lstStyle/>
          <a:p>
            <a:endParaRPr lang="en-001"/>
          </a:p>
        </p:txBody>
      </p:sp>
      <p:sp>
        <p:nvSpPr>
          <p:cNvPr id="8" name="Text 5"/>
          <p:cNvSpPr/>
          <p:nvPr/>
        </p:nvSpPr>
        <p:spPr>
          <a:xfrm>
            <a:off x="5512237" y="4616648"/>
            <a:ext cx="3280172" cy="819864"/>
          </a:xfrm>
          <a:prstGeom prst="rect">
            <a:avLst/>
          </a:prstGeom>
          <a:noFill/>
          <a:ln/>
        </p:spPr>
        <p:txBody>
          <a:bodyPr wrap="square" lIns="0" tIns="0" rIns="0" bIns="0" rtlCol="0" anchor="t"/>
          <a:lstStyle/>
          <a:p>
            <a:pPr marL="0" indent="0">
              <a:lnSpc>
                <a:spcPts val="3200"/>
              </a:lnSpc>
              <a:buNone/>
            </a:pPr>
            <a:r>
              <a:rPr lang="en-US" sz="2550" b="1" kern="0" spc="-26" dirty="0">
                <a:solidFill>
                  <a:srgbClr val="E2E6E9"/>
                </a:solidFill>
                <a:latin typeface="Montserrat Bold" pitchFamily="34" charset="0"/>
                <a:ea typeface="Montserrat Bold" pitchFamily="34" charset="-122"/>
                <a:cs typeface="Montserrat Bold" pitchFamily="34" charset="-120"/>
              </a:rPr>
              <a:t>
43%</a:t>
            </a:r>
            <a:endParaRPr lang="en-US" sz="2550" dirty="0"/>
          </a:p>
        </p:txBody>
      </p:sp>
      <p:sp>
        <p:nvSpPr>
          <p:cNvPr id="9" name="Text 6"/>
          <p:cNvSpPr/>
          <p:nvPr/>
        </p:nvSpPr>
        <p:spPr>
          <a:xfrm>
            <a:off x="5512237" y="5544741"/>
            <a:ext cx="3605689" cy="270510"/>
          </a:xfrm>
          <a:prstGeom prst="rect">
            <a:avLst/>
          </a:prstGeom>
          <a:noFill/>
          <a:ln/>
        </p:spPr>
        <p:txBody>
          <a:bodyPr wrap="none" lIns="0" tIns="0" rIns="0" bIns="0" rtlCol="0" anchor="t"/>
          <a:lstStyle/>
          <a:p>
            <a:pPr marL="0" indent="0">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Experience medium stress levels</a:t>
            </a:r>
            <a:endParaRPr lang="en-US" sz="1400" dirty="0"/>
          </a:p>
        </p:txBody>
      </p:sp>
      <p:sp>
        <p:nvSpPr>
          <p:cNvPr id="10" name="Shape 7"/>
          <p:cNvSpPr/>
          <p:nvPr/>
        </p:nvSpPr>
        <p:spPr>
          <a:xfrm>
            <a:off x="9478685" y="4436269"/>
            <a:ext cx="3966448" cy="1559362"/>
          </a:xfrm>
          <a:prstGeom prst="roundRect">
            <a:avLst>
              <a:gd name="adj" fmla="val 1735"/>
            </a:avLst>
          </a:prstGeom>
          <a:solidFill>
            <a:srgbClr val="303132"/>
          </a:solidFill>
          <a:ln/>
        </p:spPr>
        <p:txBody>
          <a:bodyPr/>
          <a:lstStyle/>
          <a:p>
            <a:endParaRPr lang="en-001"/>
          </a:p>
        </p:txBody>
      </p:sp>
      <p:sp>
        <p:nvSpPr>
          <p:cNvPr id="11" name="Text 8"/>
          <p:cNvSpPr/>
          <p:nvPr/>
        </p:nvSpPr>
        <p:spPr>
          <a:xfrm>
            <a:off x="9659064" y="4616648"/>
            <a:ext cx="3280172" cy="819864"/>
          </a:xfrm>
          <a:prstGeom prst="rect">
            <a:avLst/>
          </a:prstGeom>
          <a:noFill/>
          <a:ln/>
        </p:spPr>
        <p:txBody>
          <a:bodyPr wrap="square" lIns="0" tIns="0" rIns="0" bIns="0" rtlCol="0" anchor="t"/>
          <a:lstStyle/>
          <a:p>
            <a:pPr marL="0" indent="0">
              <a:lnSpc>
                <a:spcPts val="3200"/>
              </a:lnSpc>
              <a:buNone/>
            </a:pPr>
            <a:r>
              <a:rPr lang="en-US" sz="2550" b="1" kern="0" spc="-26" dirty="0">
                <a:solidFill>
                  <a:srgbClr val="E2E6E9"/>
                </a:solidFill>
                <a:latin typeface="Montserrat Bold" pitchFamily="34" charset="0"/>
                <a:ea typeface="Montserrat Bold" pitchFamily="34" charset="-122"/>
                <a:cs typeface="Montserrat Bold" pitchFamily="34" charset="-120"/>
              </a:rPr>
              <a:t>
38%</a:t>
            </a:r>
            <a:endParaRPr lang="en-US" sz="2550" dirty="0"/>
          </a:p>
        </p:txBody>
      </p:sp>
      <p:sp>
        <p:nvSpPr>
          <p:cNvPr id="12" name="Text 9"/>
          <p:cNvSpPr/>
          <p:nvPr/>
        </p:nvSpPr>
        <p:spPr>
          <a:xfrm>
            <a:off x="9659064" y="5544741"/>
            <a:ext cx="3605689" cy="270510"/>
          </a:xfrm>
          <a:prstGeom prst="rect">
            <a:avLst/>
          </a:prstGeom>
          <a:noFill/>
          <a:ln/>
        </p:spPr>
        <p:txBody>
          <a:bodyPr wrap="none" lIns="0" tIns="0" rIns="0" bIns="0" rtlCol="0" anchor="t"/>
          <a:lstStyle/>
          <a:p>
            <a:pPr marL="0" indent="0">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Report low stress</a:t>
            </a:r>
            <a:endParaRPr lang="en-US" sz="1400" dirty="0"/>
          </a:p>
        </p:txBody>
      </p:sp>
      <p:sp>
        <p:nvSpPr>
          <p:cNvPr id="13" name="Shape 10"/>
          <p:cNvSpPr/>
          <p:nvPr/>
        </p:nvSpPr>
        <p:spPr>
          <a:xfrm>
            <a:off x="1185029" y="6176010"/>
            <a:ext cx="6039922" cy="1559362"/>
          </a:xfrm>
          <a:prstGeom prst="roundRect">
            <a:avLst>
              <a:gd name="adj" fmla="val 1735"/>
            </a:avLst>
          </a:prstGeom>
          <a:solidFill>
            <a:srgbClr val="303132"/>
          </a:solidFill>
          <a:ln/>
        </p:spPr>
        <p:txBody>
          <a:bodyPr/>
          <a:lstStyle/>
          <a:p>
            <a:endParaRPr lang="en-001"/>
          </a:p>
        </p:txBody>
      </p:sp>
      <p:sp>
        <p:nvSpPr>
          <p:cNvPr id="14" name="Text 11"/>
          <p:cNvSpPr/>
          <p:nvPr/>
        </p:nvSpPr>
        <p:spPr>
          <a:xfrm>
            <a:off x="1365409" y="6356390"/>
            <a:ext cx="3280172" cy="819864"/>
          </a:xfrm>
          <a:prstGeom prst="rect">
            <a:avLst/>
          </a:prstGeom>
          <a:noFill/>
          <a:ln/>
        </p:spPr>
        <p:txBody>
          <a:bodyPr wrap="square" lIns="0" tIns="0" rIns="0" bIns="0" rtlCol="0" anchor="t"/>
          <a:lstStyle/>
          <a:p>
            <a:pPr marL="0" indent="0">
              <a:lnSpc>
                <a:spcPts val="3200"/>
              </a:lnSpc>
              <a:buNone/>
            </a:pPr>
            <a:r>
              <a:rPr lang="en-US" sz="2550" b="1" kern="0" spc="-26" dirty="0">
                <a:solidFill>
                  <a:srgbClr val="E2E6E9"/>
                </a:solidFill>
                <a:latin typeface="Montserrat Bold" pitchFamily="34" charset="0"/>
                <a:ea typeface="Montserrat Bold" pitchFamily="34" charset="-122"/>
                <a:cs typeface="Montserrat Bold" pitchFamily="34" charset="-120"/>
              </a:rPr>
              <a:t>
20%</a:t>
            </a:r>
            <a:endParaRPr lang="en-US" sz="2550" dirty="0"/>
          </a:p>
        </p:txBody>
      </p:sp>
      <p:sp>
        <p:nvSpPr>
          <p:cNvPr id="15" name="Text 12"/>
          <p:cNvSpPr/>
          <p:nvPr/>
        </p:nvSpPr>
        <p:spPr>
          <a:xfrm>
            <a:off x="1365409" y="7284482"/>
            <a:ext cx="5679162" cy="270510"/>
          </a:xfrm>
          <a:prstGeom prst="rect">
            <a:avLst/>
          </a:prstGeom>
          <a:noFill/>
          <a:ln/>
        </p:spPr>
        <p:txBody>
          <a:bodyPr wrap="none" lIns="0" tIns="0" rIns="0" bIns="0" rtlCol="0" anchor="t"/>
          <a:lstStyle/>
          <a:p>
            <a:pPr marL="0" indent="0">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Facing high stress</a:t>
            </a:r>
            <a:endParaRPr lang="en-US" sz="1400" dirty="0"/>
          </a:p>
        </p:txBody>
      </p:sp>
      <p:sp>
        <p:nvSpPr>
          <p:cNvPr id="16" name="Shape 13"/>
          <p:cNvSpPr/>
          <p:nvPr/>
        </p:nvSpPr>
        <p:spPr>
          <a:xfrm>
            <a:off x="7405330" y="6176010"/>
            <a:ext cx="6039922" cy="1559362"/>
          </a:xfrm>
          <a:prstGeom prst="roundRect">
            <a:avLst>
              <a:gd name="adj" fmla="val 1735"/>
            </a:avLst>
          </a:prstGeom>
          <a:solidFill>
            <a:srgbClr val="303132"/>
          </a:solidFill>
          <a:ln/>
        </p:spPr>
        <p:txBody>
          <a:bodyPr/>
          <a:lstStyle/>
          <a:p>
            <a:endParaRPr lang="en-001"/>
          </a:p>
        </p:txBody>
      </p:sp>
      <p:sp>
        <p:nvSpPr>
          <p:cNvPr id="17" name="Text 14"/>
          <p:cNvSpPr/>
          <p:nvPr/>
        </p:nvSpPr>
        <p:spPr>
          <a:xfrm>
            <a:off x="7585710" y="6356390"/>
            <a:ext cx="3280172" cy="819864"/>
          </a:xfrm>
          <a:prstGeom prst="rect">
            <a:avLst/>
          </a:prstGeom>
          <a:noFill/>
          <a:ln/>
        </p:spPr>
        <p:txBody>
          <a:bodyPr wrap="square" lIns="0" tIns="0" rIns="0" bIns="0" rtlCol="0" anchor="t"/>
          <a:lstStyle/>
          <a:p>
            <a:pPr marL="0" indent="0">
              <a:lnSpc>
                <a:spcPts val="3200"/>
              </a:lnSpc>
              <a:buNone/>
            </a:pPr>
            <a:r>
              <a:rPr lang="en-US" sz="2550" b="1" kern="0" spc="-26" dirty="0">
                <a:solidFill>
                  <a:srgbClr val="E2E6E9"/>
                </a:solidFill>
                <a:latin typeface="Montserrat Bold" pitchFamily="34" charset="0"/>
                <a:ea typeface="Montserrat Bold" pitchFamily="34" charset="-122"/>
                <a:cs typeface="Montserrat Bold" pitchFamily="34" charset="-120"/>
              </a:rPr>
              <a:t>
42.86%</a:t>
            </a:r>
            <a:endParaRPr lang="en-US" sz="2550" dirty="0"/>
          </a:p>
        </p:txBody>
      </p:sp>
      <p:sp>
        <p:nvSpPr>
          <p:cNvPr id="18" name="Text 15"/>
          <p:cNvSpPr/>
          <p:nvPr/>
        </p:nvSpPr>
        <p:spPr>
          <a:xfrm>
            <a:off x="7585710" y="7284482"/>
            <a:ext cx="5679162" cy="270510"/>
          </a:xfrm>
          <a:prstGeom prst="rect">
            <a:avLst/>
          </a:prstGeom>
          <a:noFill/>
          <a:ln/>
        </p:spPr>
        <p:txBody>
          <a:bodyPr wrap="none" lIns="0" tIns="0" rIns="0" bIns="0" rtlCol="0" anchor="t"/>
          <a:lstStyle/>
          <a:p>
            <a:pPr marL="0" indent="0">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Users in low-stress category with strong mental health</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1186101"/>
            <a:ext cx="12099012" cy="701397"/>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Digital Dilemma: Social Media's Stress Toll</a:t>
            </a:r>
            <a:endParaRPr lang="en-US" sz="4400" dirty="0"/>
          </a:p>
        </p:txBody>
      </p:sp>
      <p:pic>
        <p:nvPicPr>
          <p:cNvPr id="3" name="Image 0" descr="preencoded.png"/>
          <p:cNvPicPr>
            <a:picLocks noChangeAspect="1"/>
          </p:cNvPicPr>
          <p:nvPr/>
        </p:nvPicPr>
        <p:blipFill>
          <a:blip r:embed="rId3"/>
          <a:stretch>
            <a:fillRect/>
          </a:stretch>
        </p:blipFill>
        <p:spPr>
          <a:xfrm>
            <a:off x="1185029" y="2381250"/>
            <a:ext cx="3839885" cy="2373154"/>
          </a:xfrm>
          <a:prstGeom prst="rect">
            <a:avLst/>
          </a:prstGeom>
        </p:spPr>
      </p:pic>
      <p:sp>
        <p:nvSpPr>
          <p:cNvPr id="4" name="Text 1"/>
          <p:cNvSpPr/>
          <p:nvPr/>
        </p:nvSpPr>
        <p:spPr>
          <a:xfrm>
            <a:off x="1185029" y="5063014"/>
            <a:ext cx="2805470"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High Stress Users</a:t>
            </a:r>
            <a:endParaRPr lang="en-US" sz="2200" dirty="0"/>
          </a:p>
        </p:txBody>
      </p:sp>
      <p:sp>
        <p:nvSpPr>
          <p:cNvPr id="5" name="Text 2"/>
          <p:cNvSpPr/>
          <p:nvPr/>
        </p:nvSpPr>
        <p:spPr>
          <a:xfrm>
            <a:off x="1185029" y="5561767"/>
            <a:ext cx="3839885" cy="1481614"/>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Spend an average of 3.5 hours on social media daily. This excessive screen time correlates with increased stress levels.</a:t>
            </a:r>
            <a:endParaRPr lang="en-US" sz="1900" dirty="0"/>
          </a:p>
        </p:txBody>
      </p:sp>
      <p:pic>
        <p:nvPicPr>
          <p:cNvPr id="6" name="Image 1" descr="preencoded.png"/>
          <p:cNvPicPr>
            <a:picLocks noChangeAspect="1"/>
          </p:cNvPicPr>
          <p:nvPr/>
        </p:nvPicPr>
        <p:blipFill>
          <a:blip r:embed="rId4"/>
          <a:stretch>
            <a:fillRect/>
          </a:stretch>
        </p:blipFill>
        <p:spPr>
          <a:xfrm>
            <a:off x="5395198" y="2381250"/>
            <a:ext cx="3839885" cy="2373154"/>
          </a:xfrm>
          <a:prstGeom prst="rect">
            <a:avLst/>
          </a:prstGeom>
        </p:spPr>
      </p:pic>
      <p:sp>
        <p:nvSpPr>
          <p:cNvPr id="7" name="Text 3"/>
          <p:cNvSpPr/>
          <p:nvPr/>
        </p:nvSpPr>
        <p:spPr>
          <a:xfrm>
            <a:off x="5395198" y="5063014"/>
            <a:ext cx="2805470"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Low Stress Users</a:t>
            </a:r>
            <a:endParaRPr lang="en-US" sz="2200" dirty="0"/>
          </a:p>
        </p:txBody>
      </p:sp>
      <p:sp>
        <p:nvSpPr>
          <p:cNvPr id="8" name="Text 4"/>
          <p:cNvSpPr/>
          <p:nvPr/>
        </p:nvSpPr>
        <p:spPr>
          <a:xfrm>
            <a:off x="5395198" y="5561767"/>
            <a:ext cx="3839885" cy="1111210"/>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Limit social media use to 1.8 hours per day. This moderation appears to contribute to lower stress levels.</a:t>
            </a:r>
            <a:endParaRPr lang="en-US" sz="1900" dirty="0"/>
          </a:p>
        </p:txBody>
      </p:sp>
      <p:pic>
        <p:nvPicPr>
          <p:cNvPr id="9" name="Image 2" descr="preencoded.png"/>
          <p:cNvPicPr>
            <a:picLocks noChangeAspect="1"/>
          </p:cNvPicPr>
          <p:nvPr/>
        </p:nvPicPr>
        <p:blipFill>
          <a:blip r:embed="rId5"/>
          <a:stretch>
            <a:fillRect/>
          </a:stretch>
        </p:blipFill>
        <p:spPr>
          <a:xfrm>
            <a:off x="9605367" y="2381250"/>
            <a:ext cx="3839885" cy="2373154"/>
          </a:xfrm>
          <a:prstGeom prst="rect">
            <a:avLst/>
          </a:prstGeom>
        </p:spPr>
      </p:pic>
      <p:sp>
        <p:nvSpPr>
          <p:cNvPr id="10" name="Text 5"/>
          <p:cNvSpPr/>
          <p:nvPr/>
        </p:nvSpPr>
        <p:spPr>
          <a:xfrm>
            <a:off x="9605367" y="5063014"/>
            <a:ext cx="2805470"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Physical Activity</a:t>
            </a:r>
            <a:endParaRPr lang="en-US" sz="2200" dirty="0"/>
          </a:p>
        </p:txBody>
      </p:sp>
      <p:sp>
        <p:nvSpPr>
          <p:cNvPr id="11" name="Text 6"/>
          <p:cNvSpPr/>
          <p:nvPr/>
        </p:nvSpPr>
        <p:spPr>
          <a:xfrm>
            <a:off x="9605367" y="5561767"/>
            <a:ext cx="3839885" cy="1481614"/>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Users engaging in 3+ hours of daily physical activity report lower stress. Exercise acts as a natural stress buffer.</a:t>
            </a:r>
            <a:endParaRPr lang="en-US" sz="1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9710" y="658058"/>
            <a:ext cx="7617381" cy="1238964"/>
          </a:xfrm>
          <a:prstGeom prst="rect">
            <a:avLst/>
          </a:prstGeom>
          <a:noFill/>
          <a:ln/>
        </p:spPr>
        <p:txBody>
          <a:bodyPr wrap="square" lIns="0" tIns="0" rIns="0" bIns="0" rtlCol="0" anchor="t"/>
          <a:lstStyle/>
          <a:p>
            <a:pPr marL="0" indent="0">
              <a:lnSpc>
                <a:spcPts val="4850"/>
              </a:lnSpc>
              <a:buNone/>
            </a:pPr>
            <a:r>
              <a:rPr lang="en-US" sz="3900" b="1" kern="0" spc="-39" dirty="0">
                <a:solidFill>
                  <a:srgbClr val="FFFFFF"/>
                </a:solidFill>
                <a:latin typeface="Montserrat Bold" pitchFamily="34" charset="0"/>
                <a:ea typeface="Montserrat Bold" pitchFamily="34" charset="-122"/>
                <a:cs typeface="Montserrat Bold" pitchFamily="34" charset="-120"/>
              </a:rPr>
              <a:t>Sleep and Work: The Stress Connection</a:t>
            </a:r>
            <a:endParaRPr lang="en-US" sz="3900" dirty="0"/>
          </a:p>
        </p:txBody>
      </p:sp>
      <p:pic>
        <p:nvPicPr>
          <p:cNvPr id="4" name="Image 1" descr="preencoded.png"/>
          <p:cNvPicPr>
            <a:picLocks noChangeAspect="1"/>
          </p:cNvPicPr>
          <p:nvPr/>
        </p:nvPicPr>
        <p:blipFill>
          <a:blip r:embed="rId4"/>
          <a:stretch>
            <a:fillRect/>
          </a:stretch>
        </p:blipFill>
        <p:spPr>
          <a:xfrm>
            <a:off x="6249710" y="2224087"/>
            <a:ext cx="1090374" cy="1744623"/>
          </a:xfrm>
          <a:prstGeom prst="rect">
            <a:avLst/>
          </a:prstGeom>
        </p:spPr>
      </p:pic>
      <p:sp>
        <p:nvSpPr>
          <p:cNvPr id="5" name="Text 1"/>
          <p:cNvSpPr/>
          <p:nvPr/>
        </p:nvSpPr>
        <p:spPr>
          <a:xfrm>
            <a:off x="7667149" y="2442091"/>
            <a:ext cx="2478286" cy="309801"/>
          </a:xfrm>
          <a:prstGeom prst="rect">
            <a:avLst/>
          </a:prstGeom>
          <a:noFill/>
          <a:ln/>
        </p:spPr>
        <p:txBody>
          <a:bodyPr wrap="none" lIns="0" tIns="0" rIns="0" bIns="0" rtlCol="0" anchor="t"/>
          <a:lstStyle/>
          <a:p>
            <a:pPr marL="0" indent="0" algn="l">
              <a:lnSpc>
                <a:spcPts val="2400"/>
              </a:lnSpc>
              <a:buNone/>
            </a:pPr>
            <a:r>
              <a:rPr lang="en-US" sz="1950" b="1" kern="0" spc="-20" dirty="0">
                <a:solidFill>
                  <a:srgbClr val="E2E6E9"/>
                </a:solidFill>
                <a:latin typeface="Montserrat Bold" pitchFamily="34" charset="0"/>
                <a:ea typeface="Montserrat Bold" pitchFamily="34" charset="-122"/>
                <a:cs typeface="Montserrat Bold" pitchFamily="34" charset="-120"/>
              </a:rPr>
              <a:t>Sleep Quality</a:t>
            </a:r>
            <a:endParaRPr lang="en-US" sz="1950" dirty="0"/>
          </a:p>
        </p:txBody>
      </p:sp>
      <p:sp>
        <p:nvSpPr>
          <p:cNvPr id="6" name="Text 2"/>
          <p:cNvSpPr/>
          <p:nvPr/>
        </p:nvSpPr>
        <p:spPr>
          <a:xfrm>
            <a:off x="7667149" y="2882741"/>
            <a:ext cx="6199942" cy="65436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5.4K low-stress users report good sleep. Only 2.5K high-stress users achieve adequate rest. Sleep is crucial for stress management.</a:t>
            </a:r>
            <a:endParaRPr lang="en-US" sz="1700" dirty="0"/>
          </a:p>
        </p:txBody>
      </p:sp>
      <p:pic>
        <p:nvPicPr>
          <p:cNvPr id="7" name="Image 2" descr="preencoded.png"/>
          <p:cNvPicPr>
            <a:picLocks noChangeAspect="1"/>
          </p:cNvPicPr>
          <p:nvPr/>
        </p:nvPicPr>
        <p:blipFill>
          <a:blip r:embed="rId5"/>
          <a:stretch>
            <a:fillRect/>
          </a:stretch>
        </p:blipFill>
        <p:spPr>
          <a:xfrm>
            <a:off x="6249710" y="3968710"/>
            <a:ext cx="1090374" cy="1744623"/>
          </a:xfrm>
          <a:prstGeom prst="rect">
            <a:avLst/>
          </a:prstGeom>
        </p:spPr>
      </p:pic>
      <p:sp>
        <p:nvSpPr>
          <p:cNvPr id="8" name="Text 3"/>
          <p:cNvSpPr/>
          <p:nvPr/>
        </p:nvSpPr>
        <p:spPr>
          <a:xfrm>
            <a:off x="7667149" y="4186714"/>
            <a:ext cx="2478286" cy="309801"/>
          </a:xfrm>
          <a:prstGeom prst="rect">
            <a:avLst/>
          </a:prstGeom>
          <a:noFill/>
          <a:ln/>
        </p:spPr>
        <p:txBody>
          <a:bodyPr wrap="none" lIns="0" tIns="0" rIns="0" bIns="0" rtlCol="0" anchor="t"/>
          <a:lstStyle/>
          <a:p>
            <a:pPr marL="0" indent="0" algn="l">
              <a:lnSpc>
                <a:spcPts val="2400"/>
              </a:lnSpc>
              <a:buNone/>
            </a:pPr>
            <a:r>
              <a:rPr lang="en-US" sz="1950" b="1" kern="0" spc="-20" dirty="0">
                <a:solidFill>
                  <a:srgbClr val="E2E6E9"/>
                </a:solidFill>
                <a:latin typeface="Montserrat Bold" pitchFamily="34" charset="0"/>
                <a:ea typeface="Montserrat Bold" pitchFamily="34" charset="-122"/>
                <a:cs typeface="Montserrat Bold" pitchFamily="34" charset="-120"/>
              </a:rPr>
              <a:t>Work Environment</a:t>
            </a:r>
            <a:endParaRPr lang="en-US" sz="1950" dirty="0"/>
          </a:p>
        </p:txBody>
      </p:sp>
      <p:sp>
        <p:nvSpPr>
          <p:cNvPr id="9" name="Text 4"/>
          <p:cNvSpPr/>
          <p:nvPr/>
        </p:nvSpPr>
        <p:spPr>
          <a:xfrm>
            <a:off x="7667149" y="4627364"/>
            <a:ext cx="6199942" cy="65436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High-stress users rate work negatively (3.0 stress score). Low-stress individuals report positive work impacts (1.0 stress score).</a:t>
            </a:r>
            <a:endParaRPr lang="en-US" sz="1700" dirty="0"/>
          </a:p>
        </p:txBody>
      </p:sp>
      <p:pic>
        <p:nvPicPr>
          <p:cNvPr id="10" name="Image 3" descr="preencoded.png"/>
          <p:cNvPicPr>
            <a:picLocks noChangeAspect="1"/>
          </p:cNvPicPr>
          <p:nvPr/>
        </p:nvPicPr>
        <p:blipFill>
          <a:blip r:embed="rId6"/>
          <a:stretch>
            <a:fillRect/>
          </a:stretch>
        </p:blipFill>
        <p:spPr>
          <a:xfrm>
            <a:off x="6249710" y="5713333"/>
            <a:ext cx="1090374" cy="1858208"/>
          </a:xfrm>
          <a:prstGeom prst="rect">
            <a:avLst/>
          </a:prstGeom>
        </p:spPr>
      </p:pic>
      <p:sp>
        <p:nvSpPr>
          <p:cNvPr id="11" name="Text 5"/>
          <p:cNvSpPr/>
          <p:nvPr/>
        </p:nvSpPr>
        <p:spPr>
          <a:xfrm>
            <a:off x="7667149" y="5931337"/>
            <a:ext cx="2478286" cy="309801"/>
          </a:xfrm>
          <a:prstGeom prst="rect">
            <a:avLst/>
          </a:prstGeom>
          <a:noFill/>
          <a:ln/>
        </p:spPr>
        <p:txBody>
          <a:bodyPr wrap="none" lIns="0" tIns="0" rIns="0" bIns="0" rtlCol="0" anchor="t"/>
          <a:lstStyle/>
          <a:p>
            <a:pPr marL="0" indent="0" algn="l">
              <a:lnSpc>
                <a:spcPts val="2400"/>
              </a:lnSpc>
              <a:buNone/>
            </a:pPr>
            <a:r>
              <a:rPr lang="en-US" sz="1950" b="1" kern="0" spc="-20" dirty="0">
                <a:solidFill>
                  <a:srgbClr val="E2E6E9"/>
                </a:solidFill>
                <a:latin typeface="Montserrat Bold" pitchFamily="34" charset="0"/>
                <a:ea typeface="Montserrat Bold" pitchFamily="34" charset="-122"/>
                <a:cs typeface="Montserrat Bold" pitchFamily="34" charset="-120"/>
              </a:rPr>
              <a:t>Stress Reduction</a:t>
            </a:r>
            <a:endParaRPr lang="en-US" sz="1950" dirty="0"/>
          </a:p>
        </p:txBody>
      </p:sp>
      <p:sp>
        <p:nvSpPr>
          <p:cNvPr id="12" name="Text 6"/>
          <p:cNvSpPr/>
          <p:nvPr/>
        </p:nvSpPr>
        <p:spPr>
          <a:xfrm>
            <a:off x="7667149" y="6371987"/>
            <a:ext cx="6199942" cy="981551"/>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Improving sleep habits and work environments could significantly lower stress levels. Tech solutions may help track and optimize both.</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3260408"/>
            <a:ext cx="7415927" cy="967978"/>
          </a:xfrm>
          <a:prstGeom prst="rect">
            <a:avLst/>
          </a:prstGeom>
          <a:noFill/>
          <a:ln/>
        </p:spPr>
        <p:txBody>
          <a:bodyPr wrap="none" lIns="0" tIns="0" rIns="0" bIns="0" rtlCol="0" anchor="t"/>
          <a:lstStyle/>
          <a:p>
            <a:pPr marL="0" indent="0">
              <a:lnSpc>
                <a:spcPts val="7600"/>
              </a:lnSpc>
              <a:buNone/>
            </a:pPr>
            <a:r>
              <a:rPr lang="en-US" sz="6050" b="1" kern="0" spc="-61" dirty="0">
                <a:solidFill>
                  <a:srgbClr val="FFFFFF"/>
                </a:solidFill>
                <a:latin typeface="Montserrat Bold" pitchFamily="34" charset="0"/>
                <a:ea typeface="Montserrat Bold" pitchFamily="34" charset="-122"/>
                <a:cs typeface="Montserrat Bold" pitchFamily="34" charset="-120"/>
              </a:rPr>
              <a:t>INTROCUTION</a:t>
            </a:r>
            <a:endParaRPr lang="en-US" sz="6050" dirty="0"/>
          </a:p>
        </p:txBody>
      </p:sp>
      <p:sp>
        <p:nvSpPr>
          <p:cNvPr id="4" name="Text 1"/>
          <p:cNvSpPr/>
          <p:nvPr/>
        </p:nvSpPr>
        <p:spPr>
          <a:xfrm>
            <a:off x="864037" y="4598670"/>
            <a:ext cx="7415927" cy="370403"/>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let's have a general IDEA about we are going to talk about!</a:t>
            </a:r>
            <a:endParaRPr lang="en-US"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3260408"/>
            <a:ext cx="7415927" cy="967978"/>
          </a:xfrm>
          <a:prstGeom prst="rect">
            <a:avLst/>
          </a:prstGeom>
          <a:noFill/>
          <a:ln/>
        </p:spPr>
        <p:txBody>
          <a:bodyPr wrap="none" lIns="0" tIns="0" rIns="0" bIns="0" rtlCol="0" anchor="t"/>
          <a:lstStyle/>
          <a:p>
            <a:pPr marL="0" indent="0">
              <a:lnSpc>
                <a:spcPts val="7600"/>
              </a:lnSpc>
              <a:buNone/>
            </a:pPr>
            <a:r>
              <a:rPr lang="en-US" sz="6050" b="1" kern="0" spc="-61" dirty="0">
                <a:solidFill>
                  <a:srgbClr val="FFFFFF"/>
                </a:solidFill>
                <a:latin typeface="Montserrat Bold" pitchFamily="34" charset="0"/>
                <a:ea typeface="Montserrat Bold" pitchFamily="34" charset="-122"/>
                <a:cs typeface="Montserrat Bold" pitchFamily="34" charset="-120"/>
              </a:rPr>
              <a:t>Conclusion </a:t>
            </a:r>
            <a:endParaRPr lang="en-US" sz="6050" dirty="0"/>
          </a:p>
        </p:txBody>
      </p:sp>
    </p:spTree>
    <p:extLst>
      <p:ext uri="{BB962C8B-B14F-4D97-AF65-F5344CB8AC3E}">
        <p14:creationId xmlns:p14="http://schemas.microsoft.com/office/powerpoint/2010/main" val="3282146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2243971"/>
            <a:ext cx="10119836"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Conclusion and Recommendations</a:t>
            </a:r>
            <a:endParaRPr lang="en-US" sz="4400" dirty="0"/>
          </a:p>
        </p:txBody>
      </p:sp>
      <p:sp>
        <p:nvSpPr>
          <p:cNvPr id="3" name="Text 1"/>
          <p:cNvSpPr/>
          <p:nvPr/>
        </p:nvSpPr>
        <p:spPr>
          <a:xfrm>
            <a:off x="863798" y="3562231"/>
            <a:ext cx="3888819"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Healthy Technology Habits</a:t>
            </a:r>
            <a:endParaRPr lang="en-US" sz="2200" dirty="0"/>
          </a:p>
        </p:txBody>
      </p:sp>
      <p:sp>
        <p:nvSpPr>
          <p:cNvPr id="4" name="Text 2"/>
          <p:cNvSpPr/>
          <p:nvPr/>
        </p:nvSpPr>
        <p:spPr>
          <a:xfrm>
            <a:off x="1258610" y="4159687"/>
            <a:ext cx="5755481"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Set screen time limits.</a:t>
            </a:r>
            <a:endParaRPr lang="en-US" sz="1900" dirty="0"/>
          </a:p>
        </p:txBody>
      </p:sp>
      <p:sp>
        <p:nvSpPr>
          <p:cNvPr id="5" name="Text 3"/>
          <p:cNvSpPr/>
          <p:nvPr/>
        </p:nvSpPr>
        <p:spPr>
          <a:xfrm>
            <a:off x="1258610" y="4616172"/>
            <a:ext cx="5755481"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Practice mindful tech use.</a:t>
            </a:r>
            <a:endParaRPr lang="en-US" sz="1900" dirty="0"/>
          </a:p>
        </p:txBody>
      </p:sp>
      <p:sp>
        <p:nvSpPr>
          <p:cNvPr id="6" name="Text 4"/>
          <p:cNvSpPr/>
          <p:nvPr/>
        </p:nvSpPr>
        <p:spPr>
          <a:xfrm>
            <a:off x="1258610" y="5072658"/>
            <a:ext cx="5755481"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Prioritize real-life interactions.</a:t>
            </a:r>
            <a:endParaRPr lang="en-US" sz="1900" dirty="0"/>
          </a:p>
        </p:txBody>
      </p:sp>
      <p:sp>
        <p:nvSpPr>
          <p:cNvPr id="7" name="Text 5"/>
          <p:cNvSpPr/>
          <p:nvPr/>
        </p:nvSpPr>
        <p:spPr>
          <a:xfrm>
            <a:off x="1258610" y="5529143"/>
            <a:ext cx="5755481"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Utilize tech for productivity and well-being.</a:t>
            </a:r>
            <a:endParaRPr lang="en-US" sz="1900" dirty="0"/>
          </a:p>
        </p:txBody>
      </p:sp>
      <p:sp>
        <p:nvSpPr>
          <p:cNvPr id="8" name="Text 6"/>
          <p:cNvSpPr/>
          <p:nvPr/>
        </p:nvSpPr>
        <p:spPr>
          <a:xfrm>
            <a:off x="7623929" y="3562231"/>
            <a:ext cx="4266248"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Unhealthy Technology Habits</a:t>
            </a:r>
            <a:endParaRPr lang="en-US" sz="2200" dirty="0"/>
          </a:p>
        </p:txBody>
      </p:sp>
      <p:sp>
        <p:nvSpPr>
          <p:cNvPr id="9" name="Text 7"/>
          <p:cNvSpPr/>
          <p:nvPr/>
        </p:nvSpPr>
        <p:spPr>
          <a:xfrm>
            <a:off x="8018740" y="4159687"/>
            <a:ext cx="5755481"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Excessive scrolling and mindless browsing.</a:t>
            </a:r>
            <a:endParaRPr lang="en-US" sz="1900" dirty="0"/>
          </a:p>
        </p:txBody>
      </p:sp>
      <p:sp>
        <p:nvSpPr>
          <p:cNvPr id="10" name="Text 8"/>
          <p:cNvSpPr/>
          <p:nvPr/>
        </p:nvSpPr>
        <p:spPr>
          <a:xfrm>
            <a:off x="8018740" y="4616172"/>
            <a:ext cx="5755481"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Neglecting real-life relationships.</a:t>
            </a:r>
            <a:endParaRPr lang="en-US" sz="1900" dirty="0"/>
          </a:p>
        </p:txBody>
      </p:sp>
      <p:sp>
        <p:nvSpPr>
          <p:cNvPr id="11" name="Text 9"/>
          <p:cNvSpPr/>
          <p:nvPr/>
        </p:nvSpPr>
        <p:spPr>
          <a:xfrm>
            <a:off x="8018740" y="5072658"/>
            <a:ext cx="5755481"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Experiencing withdrawal symptoms when offline.</a:t>
            </a:r>
            <a:endParaRPr lang="en-US" sz="1900" dirty="0"/>
          </a:p>
        </p:txBody>
      </p:sp>
      <p:sp>
        <p:nvSpPr>
          <p:cNvPr id="12" name="Text 10"/>
          <p:cNvSpPr/>
          <p:nvPr/>
        </p:nvSpPr>
        <p:spPr>
          <a:xfrm>
            <a:off x="8018740" y="5529143"/>
            <a:ext cx="5755481"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Prioritizing online validation over personal fulfillment.</a:t>
            </a:r>
            <a:endParaRPr lang="en-US" sz="19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3747" y="729615"/>
            <a:ext cx="5956935" cy="549831"/>
          </a:xfrm>
          <a:prstGeom prst="rect">
            <a:avLst/>
          </a:prstGeom>
          <a:noFill/>
          <a:ln/>
        </p:spPr>
        <p:txBody>
          <a:bodyPr wrap="none" lIns="0" tIns="0" rIns="0" bIns="0" rtlCol="0" anchor="t"/>
          <a:lstStyle/>
          <a:p>
            <a:pPr marL="0" indent="0">
              <a:lnSpc>
                <a:spcPts val="4300"/>
              </a:lnSpc>
              <a:buNone/>
            </a:pPr>
            <a:r>
              <a:rPr lang="en-US" sz="3450" b="1" kern="0" spc="-35" dirty="0">
                <a:solidFill>
                  <a:srgbClr val="FFFFFF"/>
                </a:solidFill>
                <a:latin typeface="Montserrat Bold" pitchFamily="34" charset="0"/>
                <a:ea typeface="Montserrat Bold" pitchFamily="34" charset="-122"/>
                <a:cs typeface="Montserrat Bold" pitchFamily="34" charset="-120"/>
              </a:rPr>
              <a:t>Finding a Healthy Balance</a:t>
            </a:r>
            <a:endParaRPr lang="en-US" sz="3450" dirty="0"/>
          </a:p>
        </p:txBody>
      </p:sp>
      <p:sp>
        <p:nvSpPr>
          <p:cNvPr id="4" name="Text 1"/>
          <p:cNvSpPr/>
          <p:nvPr/>
        </p:nvSpPr>
        <p:spPr>
          <a:xfrm>
            <a:off x="6163747" y="1666399"/>
            <a:ext cx="3749516" cy="638651"/>
          </a:xfrm>
          <a:prstGeom prst="rect">
            <a:avLst/>
          </a:prstGeom>
          <a:noFill/>
          <a:ln/>
        </p:spPr>
        <p:txBody>
          <a:bodyPr wrap="none" lIns="0" tIns="0" rIns="0" bIns="0" rtlCol="0" anchor="t"/>
          <a:lstStyle/>
          <a:p>
            <a:pPr marL="0" indent="0" algn="ctr">
              <a:lnSpc>
                <a:spcPts val="5000"/>
              </a:lnSpc>
              <a:buNone/>
            </a:pPr>
            <a:r>
              <a:rPr lang="en-US" sz="5000" b="1" kern="0" spc="-50" dirty="0">
                <a:solidFill>
                  <a:srgbClr val="E2E6E9"/>
                </a:solidFill>
                <a:latin typeface="Montserrat Bold" pitchFamily="34" charset="0"/>
                <a:ea typeface="Montserrat Bold" pitchFamily="34" charset="-122"/>
                <a:cs typeface="Montserrat Bold" pitchFamily="34" charset="-120"/>
              </a:rPr>
              <a:t>1</a:t>
            </a:r>
            <a:endParaRPr lang="en-US" sz="5000" dirty="0"/>
          </a:p>
        </p:txBody>
      </p:sp>
      <p:sp>
        <p:nvSpPr>
          <p:cNvPr id="5" name="Text 2"/>
          <p:cNvSpPr/>
          <p:nvPr/>
        </p:nvSpPr>
        <p:spPr>
          <a:xfrm>
            <a:off x="6938724" y="2546866"/>
            <a:ext cx="2199442" cy="274796"/>
          </a:xfrm>
          <a:prstGeom prst="rect">
            <a:avLst/>
          </a:prstGeom>
          <a:noFill/>
          <a:ln/>
        </p:spPr>
        <p:txBody>
          <a:bodyPr wrap="none" lIns="0" tIns="0" rIns="0" bIns="0" rtlCol="0" anchor="t"/>
          <a:lstStyle/>
          <a:p>
            <a:pPr marL="0" indent="0" algn="ctr">
              <a:lnSpc>
                <a:spcPts val="2150"/>
              </a:lnSpc>
              <a:buNone/>
            </a:pPr>
            <a:r>
              <a:rPr lang="en-US" sz="1700" b="1" kern="0" spc="-17" dirty="0">
                <a:solidFill>
                  <a:srgbClr val="E2E6E9"/>
                </a:solidFill>
                <a:latin typeface="Montserrat Bold" pitchFamily="34" charset="0"/>
                <a:ea typeface="Montserrat Bold" pitchFamily="34" charset="-122"/>
                <a:cs typeface="Montserrat Bold" pitchFamily="34" charset="-120"/>
              </a:rPr>
              <a:t>Set Boundaries</a:t>
            </a:r>
            <a:endParaRPr lang="en-US" sz="1700" dirty="0"/>
          </a:p>
        </p:txBody>
      </p:sp>
      <p:sp>
        <p:nvSpPr>
          <p:cNvPr id="6" name="Text 3"/>
          <p:cNvSpPr/>
          <p:nvPr/>
        </p:nvSpPr>
        <p:spPr>
          <a:xfrm>
            <a:off x="6163747" y="2937748"/>
            <a:ext cx="3749516" cy="1161574"/>
          </a:xfrm>
          <a:prstGeom prst="rect">
            <a:avLst/>
          </a:prstGeom>
          <a:noFill/>
          <a:ln/>
        </p:spPr>
        <p:txBody>
          <a:bodyPr wrap="square" lIns="0" tIns="0" rIns="0" bIns="0" rtlCol="0" anchor="t"/>
          <a:lstStyle/>
          <a:p>
            <a:pPr marL="0" indent="0" algn="ctr">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Establish clear limits on screen time and technology use. Allocate specific hours for digital activities and dedicate time for offline pursuits.</a:t>
            </a:r>
            <a:endParaRPr lang="en-US" sz="1500" dirty="0"/>
          </a:p>
        </p:txBody>
      </p:sp>
      <p:sp>
        <p:nvSpPr>
          <p:cNvPr id="7" name="Text 4"/>
          <p:cNvSpPr/>
          <p:nvPr/>
        </p:nvSpPr>
        <p:spPr>
          <a:xfrm>
            <a:off x="10203537" y="1666399"/>
            <a:ext cx="3749516" cy="638651"/>
          </a:xfrm>
          <a:prstGeom prst="rect">
            <a:avLst/>
          </a:prstGeom>
          <a:noFill/>
          <a:ln/>
        </p:spPr>
        <p:txBody>
          <a:bodyPr wrap="none" lIns="0" tIns="0" rIns="0" bIns="0" rtlCol="0" anchor="t"/>
          <a:lstStyle/>
          <a:p>
            <a:pPr marL="0" indent="0" algn="ctr">
              <a:lnSpc>
                <a:spcPts val="5000"/>
              </a:lnSpc>
              <a:buNone/>
            </a:pPr>
            <a:r>
              <a:rPr lang="en-US" sz="5000" b="1" kern="0" spc="-50" dirty="0">
                <a:solidFill>
                  <a:srgbClr val="E2E6E9"/>
                </a:solidFill>
                <a:latin typeface="Montserrat Bold" pitchFamily="34" charset="0"/>
                <a:ea typeface="Montserrat Bold" pitchFamily="34" charset="-122"/>
                <a:cs typeface="Montserrat Bold" pitchFamily="34" charset="-120"/>
              </a:rPr>
              <a:t>2</a:t>
            </a:r>
            <a:endParaRPr lang="en-US" sz="5000" dirty="0"/>
          </a:p>
        </p:txBody>
      </p:sp>
      <p:sp>
        <p:nvSpPr>
          <p:cNvPr id="8" name="Text 5"/>
          <p:cNvSpPr/>
          <p:nvPr/>
        </p:nvSpPr>
        <p:spPr>
          <a:xfrm>
            <a:off x="10978515" y="2546866"/>
            <a:ext cx="2199442" cy="274796"/>
          </a:xfrm>
          <a:prstGeom prst="rect">
            <a:avLst/>
          </a:prstGeom>
          <a:noFill/>
          <a:ln/>
        </p:spPr>
        <p:txBody>
          <a:bodyPr wrap="none" lIns="0" tIns="0" rIns="0" bIns="0" rtlCol="0" anchor="t"/>
          <a:lstStyle/>
          <a:p>
            <a:pPr marL="0" indent="0" algn="ctr">
              <a:lnSpc>
                <a:spcPts val="2150"/>
              </a:lnSpc>
              <a:buNone/>
            </a:pPr>
            <a:r>
              <a:rPr lang="en-US" sz="1700" b="1" kern="0" spc="-17" dirty="0">
                <a:solidFill>
                  <a:srgbClr val="E2E6E9"/>
                </a:solidFill>
                <a:latin typeface="Montserrat Bold" pitchFamily="34" charset="0"/>
                <a:ea typeface="Montserrat Bold" pitchFamily="34" charset="-122"/>
                <a:cs typeface="Montserrat Bold" pitchFamily="34" charset="-120"/>
              </a:rPr>
              <a:t>Mindful Use</a:t>
            </a:r>
            <a:endParaRPr lang="en-US" sz="1700" dirty="0"/>
          </a:p>
        </p:txBody>
      </p:sp>
      <p:sp>
        <p:nvSpPr>
          <p:cNvPr id="9" name="Text 6"/>
          <p:cNvSpPr/>
          <p:nvPr/>
        </p:nvSpPr>
        <p:spPr>
          <a:xfrm>
            <a:off x="10203537" y="2937748"/>
            <a:ext cx="3749516" cy="1161574"/>
          </a:xfrm>
          <a:prstGeom prst="rect">
            <a:avLst/>
          </a:prstGeom>
          <a:noFill/>
          <a:ln/>
        </p:spPr>
        <p:txBody>
          <a:bodyPr wrap="square" lIns="0" tIns="0" rIns="0" bIns="0" rtlCol="0" anchor="t"/>
          <a:lstStyle/>
          <a:p>
            <a:pPr marL="0" indent="0" algn="ctr">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Practice mindful technology consumption. Engage in activities that promote mental well-being, such as exercise, meditation, or spending time in nature.</a:t>
            </a:r>
            <a:endParaRPr lang="en-US" sz="1500" dirty="0"/>
          </a:p>
        </p:txBody>
      </p:sp>
      <p:sp>
        <p:nvSpPr>
          <p:cNvPr id="10" name="Text 7"/>
          <p:cNvSpPr/>
          <p:nvPr/>
        </p:nvSpPr>
        <p:spPr>
          <a:xfrm>
            <a:off x="6163747" y="4776668"/>
            <a:ext cx="3749516" cy="638651"/>
          </a:xfrm>
          <a:prstGeom prst="rect">
            <a:avLst/>
          </a:prstGeom>
          <a:noFill/>
          <a:ln/>
        </p:spPr>
        <p:txBody>
          <a:bodyPr wrap="none" lIns="0" tIns="0" rIns="0" bIns="0" rtlCol="0" anchor="t"/>
          <a:lstStyle/>
          <a:p>
            <a:pPr marL="0" indent="0" algn="ctr">
              <a:lnSpc>
                <a:spcPts val="5000"/>
              </a:lnSpc>
              <a:buNone/>
            </a:pPr>
            <a:r>
              <a:rPr lang="en-US" sz="5000" b="1" kern="0" spc="-50" dirty="0">
                <a:solidFill>
                  <a:srgbClr val="E2E6E9"/>
                </a:solidFill>
                <a:latin typeface="Montserrat Bold" pitchFamily="34" charset="0"/>
                <a:ea typeface="Montserrat Bold" pitchFamily="34" charset="-122"/>
                <a:cs typeface="Montserrat Bold" pitchFamily="34" charset="-120"/>
              </a:rPr>
              <a:t>3</a:t>
            </a:r>
            <a:endParaRPr lang="en-US" sz="5000" dirty="0"/>
          </a:p>
        </p:txBody>
      </p:sp>
      <p:sp>
        <p:nvSpPr>
          <p:cNvPr id="11" name="Text 8"/>
          <p:cNvSpPr/>
          <p:nvPr/>
        </p:nvSpPr>
        <p:spPr>
          <a:xfrm>
            <a:off x="6262568" y="5657136"/>
            <a:ext cx="3551753" cy="274796"/>
          </a:xfrm>
          <a:prstGeom prst="rect">
            <a:avLst/>
          </a:prstGeom>
          <a:noFill/>
          <a:ln/>
        </p:spPr>
        <p:txBody>
          <a:bodyPr wrap="none" lIns="0" tIns="0" rIns="0" bIns="0" rtlCol="0" anchor="t"/>
          <a:lstStyle/>
          <a:p>
            <a:pPr marL="0" indent="0" algn="ctr">
              <a:lnSpc>
                <a:spcPts val="2150"/>
              </a:lnSpc>
              <a:buNone/>
            </a:pPr>
            <a:r>
              <a:rPr lang="en-US" sz="1700" b="1" kern="0" spc="-17" dirty="0">
                <a:solidFill>
                  <a:srgbClr val="E2E6E9"/>
                </a:solidFill>
                <a:latin typeface="Montserrat Bold" pitchFamily="34" charset="0"/>
                <a:ea typeface="Montserrat Bold" pitchFamily="34" charset="-122"/>
                <a:cs typeface="Montserrat Bold" pitchFamily="34" charset="-120"/>
              </a:rPr>
              <a:t>Prioritize Real-Life Connections</a:t>
            </a:r>
            <a:endParaRPr lang="en-US" sz="1700" dirty="0"/>
          </a:p>
        </p:txBody>
      </p:sp>
      <p:sp>
        <p:nvSpPr>
          <p:cNvPr id="12" name="Text 9"/>
          <p:cNvSpPr/>
          <p:nvPr/>
        </p:nvSpPr>
        <p:spPr>
          <a:xfrm>
            <a:off x="6163747" y="6048018"/>
            <a:ext cx="3749516" cy="1161574"/>
          </a:xfrm>
          <a:prstGeom prst="rect">
            <a:avLst/>
          </a:prstGeom>
          <a:noFill/>
          <a:ln/>
        </p:spPr>
        <p:txBody>
          <a:bodyPr wrap="square" lIns="0" tIns="0" rIns="0" bIns="0" rtlCol="0" anchor="t"/>
          <a:lstStyle/>
          <a:p>
            <a:pPr marL="0" indent="0" algn="ctr">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Make time for meaningful in-person interactions with family and friends, fostering stronger relationships and reducing feelings of loneliness.</a:t>
            </a:r>
            <a:endParaRPr lang="en-US" sz="1500" dirty="0"/>
          </a:p>
        </p:txBody>
      </p:sp>
      <p:sp>
        <p:nvSpPr>
          <p:cNvPr id="13" name="Text 10"/>
          <p:cNvSpPr/>
          <p:nvPr/>
        </p:nvSpPr>
        <p:spPr>
          <a:xfrm>
            <a:off x="10203537" y="4776668"/>
            <a:ext cx="3749516" cy="638651"/>
          </a:xfrm>
          <a:prstGeom prst="rect">
            <a:avLst/>
          </a:prstGeom>
          <a:noFill/>
          <a:ln/>
        </p:spPr>
        <p:txBody>
          <a:bodyPr wrap="none" lIns="0" tIns="0" rIns="0" bIns="0" rtlCol="0" anchor="t"/>
          <a:lstStyle/>
          <a:p>
            <a:pPr marL="0" indent="0" algn="ctr">
              <a:lnSpc>
                <a:spcPts val="5000"/>
              </a:lnSpc>
              <a:buNone/>
            </a:pPr>
            <a:r>
              <a:rPr lang="en-US" sz="5000" b="1" kern="0" spc="-50" dirty="0">
                <a:solidFill>
                  <a:srgbClr val="E2E6E9"/>
                </a:solidFill>
                <a:latin typeface="Montserrat Bold" pitchFamily="34" charset="0"/>
                <a:ea typeface="Montserrat Bold" pitchFamily="34" charset="-122"/>
                <a:cs typeface="Montserrat Bold" pitchFamily="34" charset="-120"/>
              </a:rPr>
              <a:t>4</a:t>
            </a:r>
            <a:endParaRPr lang="en-US" sz="5000" dirty="0"/>
          </a:p>
        </p:txBody>
      </p:sp>
      <p:sp>
        <p:nvSpPr>
          <p:cNvPr id="14" name="Text 11"/>
          <p:cNvSpPr/>
          <p:nvPr/>
        </p:nvSpPr>
        <p:spPr>
          <a:xfrm>
            <a:off x="10978515" y="5657136"/>
            <a:ext cx="2199442" cy="274796"/>
          </a:xfrm>
          <a:prstGeom prst="rect">
            <a:avLst/>
          </a:prstGeom>
          <a:noFill/>
          <a:ln/>
        </p:spPr>
        <p:txBody>
          <a:bodyPr wrap="none" lIns="0" tIns="0" rIns="0" bIns="0" rtlCol="0" anchor="t"/>
          <a:lstStyle/>
          <a:p>
            <a:pPr marL="0" indent="0" algn="ctr">
              <a:lnSpc>
                <a:spcPts val="2150"/>
              </a:lnSpc>
              <a:buNone/>
            </a:pPr>
            <a:r>
              <a:rPr lang="en-US" sz="1700" b="1" kern="0" spc="-17" dirty="0">
                <a:solidFill>
                  <a:srgbClr val="E2E6E9"/>
                </a:solidFill>
                <a:latin typeface="Montserrat Bold" pitchFamily="34" charset="0"/>
                <a:ea typeface="Montserrat Bold" pitchFamily="34" charset="-122"/>
                <a:cs typeface="Montserrat Bold" pitchFamily="34" charset="-120"/>
              </a:rPr>
              <a:t>Seek Support</a:t>
            </a:r>
            <a:endParaRPr lang="en-US" sz="1700" dirty="0"/>
          </a:p>
        </p:txBody>
      </p:sp>
      <p:sp>
        <p:nvSpPr>
          <p:cNvPr id="15" name="Text 12"/>
          <p:cNvSpPr/>
          <p:nvPr/>
        </p:nvSpPr>
        <p:spPr>
          <a:xfrm>
            <a:off x="10203537" y="6048018"/>
            <a:ext cx="3749516" cy="1451967"/>
          </a:xfrm>
          <a:prstGeom prst="rect">
            <a:avLst/>
          </a:prstGeom>
          <a:noFill/>
          <a:ln/>
        </p:spPr>
        <p:txBody>
          <a:bodyPr wrap="square" lIns="0" tIns="0" rIns="0" bIns="0" rtlCol="0" anchor="t"/>
          <a:lstStyle/>
          <a:p>
            <a:pPr marL="0" indent="0" algn="ctr">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Don't hesitate to seek professional help if you're struggling with technology-related mental health issues. Therapists and support groups can provide guidance and strategies for managing technology use.</a:t>
            </a:r>
            <a:endParaRPr lang="en-US" sz="1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alpha val="80000"/>
            </a:srgbClr>
          </a:solidFill>
          <a:ln/>
        </p:spPr>
        <p:txBody>
          <a:bodyPr/>
          <a:lstStyle/>
          <a:p>
            <a:endParaRPr lang="en-001"/>
          </a:p>
        </p:txBody>
      </p:sp>
      <p:sp>
        <p:nvSpPr>
          <p:cNvPr id="4" name="Text 1"/>
          <p:cNvSpPr/>
          <p:nvPr/>
        </p:nvSpPr>
        <p:spPr>
          <a:xfrm>
            <a:off x="863798" y="3171230"/>
            <a:ext cx="12902803" cy="370165"/>
          </a:xfrm>
          <a:prstGeom prst="rect">
            <a:avLst/>
          </a:prstGeom>
          <a:noFill/>
          <a:ln/>
        </p:spPr>
        <p:txBody>
          <a:bodyPr wrap="none" lIns="0" tIns="0" rIns="0" bIns="0" rtlCol="0" anchor="t"/>
          <a:lstStyle/>
          <a:p>
            <a:pPr marL="0" indent="0" algn="ctr">
              <a:lnSpc>
                <a:spcPts val="2900"/>
              </a:lnSpc>
              <a:buNone/>
            </a:pPr>
            <a:endParaRPr lang="en-US" sz="1900" dirty="0"/>
          </a:p>
        </p:txBody>
      </p:sp>
      <p:sp>
        <p:nvSpPr>
          <p:cNvPr id="5" name="Text 2"/>
          <p:cNvSpPr/>
          <p:nvPr/>
        </p:nvSpPr>
        <p:spPr>
          <a:xfrm>
            <a:off x="3922990" y="3788212"/>
            <a:ext cx="6784300" cy="420648"/>
          </a:xfrm>
          <a:prstGeom prst="rect">
            <a:avLst/>
          </a:prstGeom>
          <a:noFill/>
          <a:ln/>
        </p:spPr>
        <p:txBody>
          <a:bodyPr wrap="none" lIns="0" tIns="0" rIns="0" bIns="0" rtlCol="0" anchor="t"/>
          <a:lstStyle/>
          <a:p>
            <a:pPr marL="0" indent="0" algn="ctr">
              <a:lnSpc>
                <a:spcPts val="3300"/>
              </a:lnSpc>
              <a:buNone/>
            </a:pPr>
            <a:r>
              <a:rPr lang="en-US" sz="2650" b="1" kern="0" spc="-27" dirty="0">
                <a:solidFill>
                  <a:srgbClr val="FFFFFF"/>
                </a:solidFill>
                <a:latin typeface="Montserrat Bold" pitchFamily="34" charset="0"/>
                <a:ea typeface="Montserrat Bold" pitchFamily="34" charset="-122"/>
                <a:cs typeface="Montserrat Bold" pitchFamily="34" charset="-120"/>
              </a:rPr>
              <a:t>Thank you for your time and attention. </a:t>
            </a:r>
            <a:endParaRPr lang="en-US" sz="2650" dirty="0"/>
          </a:p>
        </p:txBody>
      </p:sp>
      <p:sp>
        <p:nvSpPr>
          <p:cNvPr id="6" name="Text 3"/>
          <p:cNvSpPr/>
          <p:nvPr/>
        </p:nvSpPr>
        <p:spPr>
          <a:xfrm>
            <a:off x="863798" y="4579025"/>
            <a:ext cx="12902803" cy="701278"/>
          </a:xfrm>
          <a:prstGeom prst="rect">
            <a:avLst/>
          </a:prstGeom>
          <a:noFill/>
          <a:ln/>
        </p:spPr>
        <p:txBody>
          <a:bodyPr wrap="square" lIns="0" tIns="0" rIns="0" bIns="0" rtlCol="0" anchor="t"/>
          <a:lstStyle/>
          <a:p>
            <a:pPr marL="0" indent="0" algn="ctr">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We hope this presentation has provided valuable insights and inspiration. We appreciate the opportunity to share our work and looking forward to present this to you.</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491" y="1680091"/>
            <a:ext cx="4869418" cy="4869418"/>
          </a:xfrm>
          <a:prstGeom prst="rect">
            <a:avLst/>
          </a:prstGeom>
        </p:spPr>
      </p:pic>
      <p:sp>
        <p:nvSpPr>
          <p:cNvPr id="4" name="Text 0"/>
          <p:cNvSpPr/>
          <p:nvPr/>
        </p:nvSpPr>
        <p:spPr>
          <a:xfrm>
            <a:off x="863798" y="1948220"/>
            <a:ext cx="74164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Technology's Impact on Mental Health</a:t>
            </a:r>
            <a:endParaRPr lang="en-US" sz="4400" dirty="0"/>
          </a:p>
        </p:txBody>
      </p:sp>
      <p:sp>
        <p:nvSpPr>
          <p:cNvPr id="5" name="Text 1"/>
          <p:cNvSpPr/>
          <p:nvPr/>
        </p:nvSpPr>
        <p:spPr>
          <a:xfrm>
            <a:off x="863798" y="3720941"/>
            <a:ext cx="7416403" cy="185082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digital age has brought remarkable advancements, but its impact on mental health is a growing concern. The increasing reliance on technology, particularly smartphones and social media, presents both opportunities and challenges. We'll delve into the complexities of technology's influence on our well-being.</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1877" y="779740"/>
            <a:ext cx="7399973" cy="594122"/>
          </a:xfrm>
          <a:prstGeom prst="rect">
            <a:avLst/>
          </a:prstGeom>
          <a:noFill/>
          <a:ln/>
        </p:spPr>
        <p:txBody>
          <a:bodyPr wrap="none" lIns="0" tIns="0" rIns="0" bIns="0" rtlCol="0" anchor="t"/>
          <a:lstStyle/>
          <a:p>
            <a:pPr marL="0" indent="0">
              <a:lnSpc>
                <a:spcPts val="4650"/>
              </a:lnSpc>
              <a:buNone/>
            </a:pPr>
            <a:r>
              <a:rPr lang="en-US" sz="3700" b="1" kern="0" spc="-37" dirty="0">
                <a:solidFill>
                  <a:srgbClr val="FFFFFF"/>
                </a:solidFill>
                <a:latin typeface="Montserrat Bold" pitchFamily="34" charset="0"/>
                <a:ea typeface="Montserrat Bold" pitchFamily="34" charset="-122"/>
                <a:cs typeface="Montserrat Bold" pitchFamily="34" charset="-120"/>
              </a:rPr>
              <a:t>The Rise of Digital Technology</a:t>
            </a:r>
            <a:endParaRPr lang="en-US" sz="3700" dirty="0"/>
          </a:p>
        </p:txBody>
      </p:sp>
      <p:sp>
        <p:nvSpPr>
          <p:cNvPr id="4" name="Shape 1"/>
          <p:cNvSpPr/>
          <p:nvPr/>
        </p:nvSpPr>
        <p:spPr>
          <a:xfrm>
            <a:off x="1034058" y="1687473"/>
            <a:ext cx="22860" cy="5762387"/>
          </a:xfrm>
          <a:prstGeom prst="roundRect">
            <a:avLst>
              <a:gd name="adj" fmla="val 137224"/>
            </a:avLst>
          </a:prstGeom>
          <a:solidFill>
            <a:srgbClr val="494A4B"/>
          </a:solidFill>
          <a:ln/>
        </p:spPr>
        <p:txBody>
          <a:bodyPr/>
          <a:lstStyle/>
          <a:p>
            <a:endParaRPr lang="en-001"/>
          </a:p>
        </p:txBody>
      </p:sp>
      <p:sp>
        <p:nvSpPr>
          <p:cNvPr id="5" name="Shape 2"/>
          <p:cNvSpPr/>
          <p:nvPr/>
        </p:nvSpPr>
        <p:spPr>
          <a:xfrm>
            <a:off x="1257895" y="2146578"/>
            <a:ext cx="731877" cy="22860"/>
          </a:xfrm>
          <a:prstGeom prst="roundRect">
            <a:avLst>
              <a:gd name="adj" fmla="val 137224"/>
            </a:avLst>
          </a:prstGeom>
          <a:solidFill>
            <a:srgbClr val="494A4B"/>
          </a:solidFill>
          <a:ln/>
        </p:spPr>
        <p:txBody>
          <a:bodyPr/>
          <a:lstStyle/>
          <a:p>
            <a:endParaRPr lang="en-001"/>
          </a:p>
        </p:txBody>
      </p:sp>
      <p:sp>
        <p:nvSpPr>
          <p:cNvPr id="6" name="Shape 3"/>
          <p:cNvSpPr/>
          <p:nvPr/>
        </p:nvSpPr>
        <p:spPr>
          <a:xfrm>
            <a:off x="810220" y="1922740"/>
            <a:ext cx="470535" cy="470535"/>
          </a:xfrm>
          <a:prstGeom prst="roundRect">
            <a:avLst>
              <a:gd name="adj" fmla="val 6667"/>
            </a:avLst>
          </a:prstGeom>
          <a:solidFill>
            <a:srgbClr val="303132"/>
          </a:solidFill>
          <a:ln/>
        </p:spPr>
        <p:txBody>
          <a:bodyPr/>
          <a:lstStyle/>
          <a:p>
            <a:endParaRPr lang="en-001"/>
          </a:p>
        </p:txBody>
      </p:sp>
      <p:sp>
        <p:nvSpPr>
          <p:cNvPr id="7" name="Text 4"/>
          <p:cNvSpPr/>
          <p:nvPr/>
        </p:nvSpPr>
        <p:spPr>
          <a:xfrm>
            <a:off x="990957" y="2015371"/>
            <a:ext cx="108942" cy="285155"/>
          </a:xfrm>
          <a:prstGeom prst="rect">
            <a:avLst/>
          </a:prstGeom>
          <a:noFill/>
          <a:ln/>
        </p:spPr>
        <p:txBody>
          <a:bodyPr wrap="none" lIns="0" tIns="0" rIns="0" bIns="0" rtlCol="0" anchor="t"/>
          <a:lstStyle/>
          <a:p>
            <a:pPr marL="0" indent="0" algn="ctr">
              <a:lnSpc>
                <a:spcPts val="2200"/>
              </a:lnSpc>
              <a:buNone/>
            </a:pPr>
            <a:r>
              <a:rPr lang="en-US" sz="2200" b="1" kern="0" spc="-22" dirty="0">
                <a:solidFill>
                  <a:srgbClr val="E2E6E9"/>
                </a:solidFill>
                <a:latin typeface="Montserrat Bold" pitchFamily="34" charset="0"/>
                <a:ea typeface="Montserrat Bold" pitchFamily="34" charset="-122"/>
                <a:cs typeface="Montserrat Bold" pitchFamily="34" charset="-120"/>
              </a:rPr>
              <a:t>1</a:t>
            </a:r>
            <a:endParaRPr lang="en-US" sz="2200" dirty="0"/>
          </a:p>
        </p:txBody>
      </p:sp>
      <p:sp>
        <p:nvSpPr>
          <p:cNvPr id="8" name="Text 5"/>
          <p:cNvSpPr/>
          <p:nvPr/>
        </p:nvSpPr>
        <p:spPr>
          <a:xfrm>
            <a:off x="2195632" y="1896547"/>
            <a:ext cx="2376368" cy="297061"/>
          </a:xfrm>
          <a:prstGeom prst="rect">
            <a:avLst/>
          </a:prstGeom>
          <a:noFill/>
          <a:ln/>
        </p:spPr>
        <p:txBody>
          <a:bodyPr wrap="none" lIns="0" tIns="0" rIns="0" bIns="0" rtlCol="0" anchor="t"/>
          <a:lstStyle/>
          <a:p>
            <a:pPr marL="0" indent="0" algn="l">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Early Computers</a:t>
            </a:r>
            <a:endParaRPr lang="en-US" sz="1850" dirty="0"/>
          </a:p>
        </p:txBody>
      </p:sp>
      <p:sp>
        <p:nvSpPr>
          <p:cNvPr id="9" name="Text 6"/>
          <p:cNvSpPr/>
          <p:nvPr/>
        </p:nvSpPr>
        <p:spPr>
          <a:xfrm>
            <a:off x="2195632" y="2318980"/>
            <a:ext cx="6216491" cy="627221"/>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The first electronic computers, like ENIAC, emerged in the mid-20th century, marking the dawn of a new era of computation.</a:t>
            </a:r>
            <a:endParaRPr lang="en-US" sz="1600" dirty="0"/>
          </a:p>
        </p:txBody>
      </p:sp>
      <p:sp>
        <p:nvSpPr>
          <p:cNvPr id="10" name="Shape 7"/>
          <p:cNvSpPr/>
          <p:nvPr/>
        </p:nvSpPr>
        <p:spPr>
          <a:xfrm>
            <a:off x="1257895" y="3823454"/>
            <a:ext cx="731877" cy="22860"/>
          </a:xfrm>
          <a:prstGeom prst="roundRect">
            <a:avLst>
              <a:gd name="adj" fmla="val 137224"/>
            </a:avLst>
          </a:prstGeom>
          <a:solidFill>
            <a:srgbClr val="494A4B"/>
          </a:solidFill>
          <a:ln/>
        </p:spPr>
        <p:txBody>
          <a:bodyPr/>
          <a:lstStyle/>
          <a:p>
            <a:endParaRPr lang="en-001"/>
          </a:p>
        </p:txBody>
      </p:sp>
      <p:sp>
        <p:nvSpPr>
          <p:cNvPr id="11" name="Shape 8"/>
          <p:cNvSpPr/>
          <p:nvPr/>
        </p:nvSpPr>
        <p:spPr>
          <a:xfrm>
            <a:off x="810220" y="3599617"/>
            <a:ext cx="470535" cy="470535"/>
          </a:xfrm>
          <a:prstGeom prst="roundRect">
            <a:avLst>
              <a:gd name="adj" fmla="val 6667"/>
            </a:avLst>
          </a:prstGeom>
          <a:solidFill>
            <a:srgbClr val="303132"/>
          </a:solidFill>
          <a:ln/>
        </p:spPr>
        <p:txBody>
          <a:bodyPr/>
          <a:lstStyle/>
          <a:p>
            <a:endParaRPr lang="en-001"/>
          </a:p>
        </p:txBody>
      </p:sp>
      <p:sp>
        <p:nvSpPr>
          <p:cNvPr id="12" name="Text 9"/>
          <p:cNvSpPr/>
          <p:nvPr/>
        </p:nvSpPr>
        <p:spPr>
          <a:xfrm>
            <a:off x="962739" y="3692247"/>
            <a:ext cx="165378" cy="285155"/>
          </a:xfrm>
          <a:prstGeom prst="rect">
            <a:avLst/>
          </a:prstGeom>
          <a:noFill/>
          <a:ln/>
        </p:spPr>
        <p:txBody>
          <a:bodyPr wrap="none" lIns="0" tIns="0" rIns="0" bIns="0" rtlCol="0" anchor="t"/>
          <a:lstStyle/>
          <a:p>
            <a:pPr marL="0" indent="0" algn="ctr">
              <a:lnSpc>
                <a:spcPts val="2200"/>
              </a:lnSpc>
              <a:buNone/>
            </a:pPr>
            <a:r>
              <a:rPr lang="en-US" sz="2200" b="1" kern="0" spc="-22" dirty="0">
                <a:solidFill>
                  <a:srgbClr val="E2E6E9"/>
                </a:solidFill>
                <a:latin typeface="Montserrat Bold" pitchFamily="34" charset="0"/>
                <a:ea typeface="Montserrat Bold" pitchFamily="34" charset="-122"/>
                <a:cs typeface="Montserrat Bold" pitchFamily="34" charset="-120"/>
              </a:rPr>
              <a:t>2</a:t>
            </a:r>
            <a:endParaRPr lang="en-US" sz="2200" dirty="0"/>
          </a:p>
        </p:txBody>
      </p:sp>
      <p:sp>
        <p:nvSpPr>
          <p:cNvPr id="13" name="Text 10"/>
          <p:cNvSpPr/>
          <p:nvPr/>
        </p:nvSpPr>
        <p:spPr>
          <a:xfrm>
            <a:off x="2195632" y="3573423"/>
            <a:ext cx="2491026" cy="297061"/>
          </a:xfrm>
          <a:prstGeom prst="rect">
            <a:avLst/>
          </a:prstGeom>
          <a:noFill/>
          <a:ln/>
        </p:spPr>
        <p:txBody>
          <a:bodyPr wrap="none" lIns="0" tIns="0" rIns="0" bIns="0" rtlCol="0" anchor="t"/>
          <a:lstStyle/>
          <a:p>
            <a:pPr marL="0" indent="0" algn="l">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Personal Computers</a:t>
            </a:r>
            <a:endParaRPr lang="en-US" sz="1850" dirty="0"/>
          </a:p>
        </p:txBody>
      </p:sp>
      <p:sp>
        <p:nvSpPr>
          <p:cNvPr id="14" name="Text 11"/>
          <p:cNvSpPr/>
          <p:nvPr/>
        </p:nvSpPr>
        <p:spPr>
          <a:xfrm>
            <a:off x="2195632" y="3995857"/>
            <a:ext cx="6216491" cy="940832"/>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The invention of the personal computer in the 1970s brought computing power into homes, revolutionizing individual access to information and creativity.</a:t>
            </a:r>
            <a:endParaRPr lang="en-US" sz="1600" dirty="0"/>
          </a:p>
        </p:txBody>
      </p:sp>
      <p:sp>
        <p:nvSpPr>
          <p:cNvPr id="15" name="Shape 12"/>
          <p:cNvSpPr/>
          <p:nvPr/>
        </p:nvSpPr>
        <p:spPr>
          <a:xfrm>
            <a:off x="1257895" y="5813941"/>
            <a:ext cx="731877" cy="22860"/>
          </a:xfrm>
          <a:prstGeom prst="roundRect">
            <a:avLst>
              <a:gd name="adj" fmla="val 137224"/>
            </a:avLst>
          </a:prstGeom>
          <a:solidFill>
            <a:srgbClr val="494A4B"/>
          </a:solidFill>
          <a:ln/>
        </p:spPr>
        <p:txBody>
          <a:bodyPr/>
          <a:lstStyle/>
          <a:p>
            <a:endParaRPr lang="en-001"/>
          </a:p>
        </p:txBody>
      </p:sp>
      <p:sp>
        <p:nvSpPr>
          <p:cNvPr id="16" name="Shape 13"/>
          <p:cNvSpPr/>
          <p:nvPr/>
        </p:nvSpPr>
        <p:spPr>
          <a:xfrm>
            <a:off x="810220" y="5590103"/>
            <a:ext cx="470535" cy="470535"/>
          </a:xfrm>
          <a:prstGeom prst="roundRect">
            <a:avLst>
              <a:gd name="adj" fmla="val 6667"/>
            </a:avLst>
          </a:prstGeom>
          <a:solidFill>
            <a:srgbClr val="303132"/>
          </a:solidFill>
          <a:ln/>
        </p:spPr>
        <p:txBody>
          <a:bodyPr/>
          <a:lstStyle/>
          <a:p>
            <a:endParaRPr lang="en-001"/>
          </a:p>
        </p:txBody>
      </p:sp>
      <p:sp>
        <p:nvSpPr>
          <p:cNvPr id="17" name="Text 14"/>
          <p:cNvSpPr/>
          <p:nvPr/>
        </p:nvSpPr>
        <p:spPr>
          <a:xfrm>
            <a:off x="962501" y="5682734"/>
            <a:ext cx="165973" cy="285155"/>
          </a:xfrm>
          <a:prstGeom prst="rect">
            <a:avLst/>
          </a:prstGeom>
          <a:noFill/>
          <a:ln/>
        </p:spPr>
        <p:txBody>
          <a:bodyPr wrap="none" lIns="0" tIns="0" rIns="0" bIns="0" rtlCol="0" anchor="t"/>
          <a:lstStyle/>
          <a:p>
            <a:pPr marL="0" indent="0" algn="ctr">
              <a:lnSpc>
                <a:spcPts val="2200"/>
              </a:lnSpc>
              <a:buNone/>
            </a:pPr>
            <a:r>
              <a:rPr lang="en-US" sz="2200" b="1" kern="0" spc="-22" dirty="0">
                <a:solidFill>
                  <a:srgbClr val="E2E6E9"/>
                </a:solidFill>
                <a:latin typeface="Montserrat Bold" pitchFamily="34" charset="0"/>
                <a:ea typeface="Montserrat Bold" pitchFamily="34" charset="-122"/>
                <a:cs typeface="Montserrat Bold" pitchFamily="34" charset="-120"/>
              </a:rPr>
              <a:t>3</a:t>
            </a:r>
            <a:endParaRPr lang="en-US" sz="2200" dirty="0"/>
          </a:p>
        </p:txBody>
      </p:sp>
      <p:sp>
        <p:nvSpPr>
          <p:cNvPr id="18" name="Text 15"/>
          <p:cNvSpPr/>
          <p:nvPr/>
        </p:nvSpPr>
        <p:spPr>
          <a:xfrm>
            <a:off x="2195632" y="5563910"/>
            <a:ext cx="3435668" cy="297061"/>
          </a:xfrm>
          <a:prstGeom prst="rect">
            <a:avLst/>
          </a:prstGeom>
          <a:noFill/>
          <a:ln/>
        </p:spPr>
        <p:txBody>
          <a:bodyPr wrap="none" lIns="0" tIns="0" rIns="0" bIns="0" rtlCol="0" anchor="t"/>
          <a:lstStyle/>
          <a:p>
            <a:pPr marL="0" indent="0" algn="l">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Internet and Mobile Devices</a:t>
            </a:r>
            <a:endParaRPr lang="en-US" sz="1850" dirty="0"/>
          </a:p>
        </p:txBody>
      </p:sp>
      <p:sp>
        <p:nvSpPr>
          <p:cNvPr id="19" name="Text 16"/>
          <p:cNvSpPr/>
          <p:nvPr/>
        </p:nvSpPr>
        <p:spPr>
          <a:xfrm>
            <a:off x="2195632" y="5986343"/>
            <a:ext cx="6216491" cy="1254442"/>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The internet's rise in the 1990s and the subsequent development of smartphones in the 2000s created a truly interconnected world, connecting billions of people and enabling instant communication and access to information.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0181" y="1033462"/>
            <a:ext cx="7551539" cy="587573"/>
          </a:xfrm>
          <a:prstGeom prst="rect">
            <a:avLst/>
          </a:prstGeom>
          <a:noFill/>
          <a:ln/>
        </p:spPr>
        <p:txBody>
          <a:bodyPr wrap="none" lIns="0" tIns="0" rIns="0" bIns="0" rtlCol="0" anchor="t"/>
          <a:lstStyle/>
          <a:p>
            <a:pPr marL="0" indent="0">
              <a:lnSpc>
                <a:spcPts val="4600"/>
              </a:lnSpc>
              <a:buNone/>
            </a:pPr>
            <a:r>
              <a:rPr lang="en-US" sz="3700" b="1" kern="0" spc="-37" dirty="0">
                <a:solidFill>
                  <a:srgbClr val="FFFFFF"/>
                </a:solidFill>
                <a:latin typeface="Montserrat Bold" pitchFamily="34" charset="0"/>
                <a:ea typeface="Montserrat Bold" pitchFamily="34" charset="-122"/>
                <a:cs typeface="Montserrat Bold" pitchFamily="34" charset="-120"/>
              </a:rPr>
              <a:t>Positive Impacts of Technology</a:t>
            </a:r>
            <a:endParaRPr lang="en-US" sz="3700" dirty="0"/>
          </a:p>
        </p:txBody>
      </p:sp>
      <p:sp>
        <p:nvSpPr>
          <p:cNvPr id="4" name="Shape 1"/>
          <p:cNvSpPr/>
          <p:nvPr/>
        </p:nvSpPr>
        <p:spPr>
          <a:xfrm>
            <a:off x="6210181" y="1931194"/>
            <a:ext cx="3744873" cy="2382203"/>
          </a:xfrm>
          <a:prstGeom prst="roundRect">
            <a:avLst>
              <a:gd name="adj" fmla="val 1302"/>
            </a:avLst>
          </a:prstGeom>
          <a:solidFill>
            <a:srgbClr val="303132"/>
          </a:solidFill>
          <a:ln/>
        </p:spPr>
        <p:txBody>
          <a:bodyPr/>
          <a:lstStyle/>
          <a:p>
            <a:endParaRPr lang="en-001"/>
          </a:p>
        </p:txBody>
      </p:sp>
      <p:sp>
        <p:nvSpPr>
          <p:cNvPr id="5" name="Text 2"/>
          <p:cNvSpPr/>
          <p:nvPr/>
        </p:nvSpPr>
        <p:spPr>
          <a:xfrm>
            <a:off x="6416993" y="2138005"/>
            <a:ext cx="3235047" cy="293727"/>
          </a:xfrm>
          <a:prstGeom prst="rect">
            <a:avLst/>
          </a:prstGeom>
          <a:noFill/>
          <a:ln/>
        </p:spPr>
        <p:txBody>
          <a:bodyPr wrap="none" lIns="0" tIns="0" rIns="0" bIns="0" rtlCol="0" anchor="t"/>
          <a:lstStyle/>
          <a:p>
            <a:pPr marL="0" indent="0">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Enhanced Communication</a:t>
            </a:r>
            <a:endParaRPr lang="en-US" sz="1850" dirty="0"/>
          </a:p>
        </p:txBody>
      </p:sp>
      <p:sp>
        <p:nvSpPr>
          <p:cNvPr id="6" name="Text 3"/>
          <p:cNvSpPr/>
          <p:nvPr/>
        </p:nvSpPr>
        <p:spPr>
          <a:xfrm>
            <a:off x="6416993" y="2555796"/>
            <a:ext cx="3331250" cy="1550789"/>
          </a:xfrm>
          <a:prstGeom prst="rect">
            <a:avLst/>
          </a:prstGeom>
          <a:noFill/>
          <a:ln/>
        </p:spPr>
        <p:txBody>
          <a:bodyPr wrap="square" lIns="0" tIns="0" rIns="0" bIns="0" rtlCol="0" anchor="t"/>
          <a:lstStyle/>
          <a:p>
            <a:pPr marL="0" indent="0">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Technology has dramatically improved communication, connecting people across continents and facilitating instant messaging, video calls, and social media interactions.</a:t>
            </a:r>
            <a:endParaRPr lang="en-US" sz="1600" dirty="0"/>
          </a:p>
        </p:txBody>
      </p:sp>
      <p:sp>
        <p:nvSpPr>
          <p:cNvPr id="7" name="Shape 4"/>
          <p:cNvSpPr/>
          <p:nvPr/>
        </p:nvSpPr>
        <p:spPr>
          <a:xfrm>
            <a:off x="10161865" y="1931194"/>
            <a:ext cx="3744873" cy="2382203"/>
          </a:xfrm>
          <a:prstGeom prst="roundRect">
            <a:avLst>
              <a:gd name="adj" fmla="val 1302"/>
            </a:avLst>
          </a:prstGeom>
          <a:solidFill>
            <a:srgbClr val="303132"/>
          </a:solidFill>
          <a:ln/>
        </p:spPr>
        <p:txBody>
          <a:bodyPr/>
          <a:lstStyle/>
          <a:p>
            <a:endParaRPr lang="en-001"/>
          </a:p>
        </p:txBody>
      </p:sp>
      <p:sp>
        <p:nvSpPr>
          <p:cNvPr id="8" name="Text 5"/>
          <p:cNvSpPr/>
          <p:nvPr/>
        </p:nvSpPr>
        <p:spPr>
          <a:xfrm>
            <a:off x="10368677" y="2138005"/>
            <a:ext cx="2649855" cy="293727"/>
          </a:xfrm>
          <a:prstGeom prst="rect">
            <a:avLst/>
          </a:prstGeom>
          <a:noFill/>
          <a:ln/>
        </p:spPr>
        <p:txBody>
          <a:bodyPr wrap="none" lIns="0" tIns="0" rIns="0" bIns="0" rtlCol="0" anchor="t"/>
          <a:lstStyle/>
          <a:p>
            <a:pPr marL="0" indent="0">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Access to Information</a:t>
            </a:r>
            <a:endParaRPr lang="en-US" sz="1850" dirty="0"/>
          </a:p>
        </p:txBody>
      </p:sp>
      <p:sp>
        <p:nvSpPr>
          <p:cNvPr id="9" name="Text 6"/>
          <p:cNvSpPr/>
          <p:nvPr/>
        </p:nvSpPr>
        <p:spPr>
          <a:xfrm>
            <a:off x="10368677" y="2555796"/>
            <a:ext cx="3331250" cy="1550789"/>
          </a:xfrm>
          <a:prstGeom prst="rect">
            <a:avLst/>
          </a:prstGeom>
          <a:noFill/>
          <a:ln/>
        </p:spPr>
        <p:txBody>
          <a:bodyPr wrap="square" lIns="0" tIns="0" rIns="0" bIns="0" rtlCol="0" anchor="t"/>
          <a:lstStyle/>
          <a:p>
            <a:pPr marL="0" indent="0">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The internet provides access to a vast repository of knowledge, making information readily available on various topics, including education, research, and news.</a:t>
            </a:r>
            <a:endParaRPr lang="en-US" sz="1600" dirty="0"/>
          </a:p>
        </p:txBody>
      </p:sp>
      <p:sp>
        <p:nvSpPr>
          <p:cNvPr id="10" name="Shape 7"/>
          <p:cNvSpPr/>
          <p:nvPr/>
        </p:nvSpPr>
        <p:spPr>
          <a:xfrm>
            <a:off x="6210181" y="4520208"/>
            <a:ext cx="3744873" cy="2675930"/>
          </a:xfrm>
          <a:prstGeom prst="roundRect">
            <a:avLst>
              <a:gd name="adj" fmla="val 1159"/>
            </a:avLst>
          </a:prstGeom>
          <a:solidFill>
            <a:srgbClr val="303132"/>
          </a:solidFill>
          <a:ln/>
        </p:spPr>
        <p:txBody>
          <a:bodyPr/>
          <a:lstStyle/>
          <a:p>
            <a:endParaRPr lang="en-001"/>
          </a:p>
        </p:txBody>
      </p:sp>
      <p:sp>
        <p:nvSpPr>
          <p:cNvPr id="11" name="Text 8"/>
          <p:cNvSpPr/>
          <p:nvPr/>
        </p:nvSpPr>
        <p:spPr>
          <a:xfrm>
            <a:off x="6416993" y="4727019"/>
            <a:ext cx="3331250" cy="587454"/>
          </a:xfrm>
          <a:prstGeom prst="rect">
            <a:avLst/>
          </a:prstGeom>
          <a:noFill/>
          <a:ln/>
        </p:spPr>
        <p:txBody>
          <a:bodyPr wrap="square" lIns="0" tIns="0" rIns="0" bIns="0" rtlCol="0" anchor="t"/>
          <a:lstStyle/>
          <a:p>
            <a:pPr marL="0" indent="0">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Convenience and Efficiency</a:t>
            </a:r>
            <a:endParaRPr lang="en-US" sz="1850" dirty="0"/>
          </a:p>
        </p:txBody>
      </p:sp>
      <p:sp>
        <p:nvSpPr>
          <p:cNvPr id="12" name="Text 9"/>
          <p:cNvSpPr/>
          <p:nvPr/>
        </p:nvSpPr>
        <p:spPr>
          <a:xfrm>
            <a:off x="6416993" y="5438537"/>
            <a:ext cx="3331250" cy="1240631"/>
          </a:xfrm>
          <a:prstGeom prst="rect">
            <a:avLst/>
          </a:prstGeom>
          <a:noFill/>
          <a:ln/>
        </p:spPr>
        <p:txBody>
          <a:bodyPr wrap="square" lIns="0" tIns="0" rIns="0" bIns="0" rtlCol="0" anchor="t"/>
          <a:lstStyle/>
          <a:p>
            <a:pPr marL="0" indent="0">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Technology streamlines tasks, from online shopping and banking to automated services and productivity tools, saving time and effort.</a:t>
            </a:r>
            <a:endParaRPr lang="en-US" sz="1600" dirty="0"/>
          </a:p>
        </p:txBody>
      </p:sp>
      <p:sp>
        <p:nvSpPr>
          <p:cNvPr id="13" name="Shape 10"/>
          <p:cNvSpPr/>
          <p:nvPr/>
        </p:nvSpPr>
        <p:spPr>
          <a:xfrm>
            <a:off x="10161865" y="4520208"/>
            <a:ext cx="3744873" cy="2675930"/>
          </a:xfrm>
          <a:prstGeom prst="roundRect">
            <a:avLst>
              <a:gd name="adj" fmla="val 1159"/>
            </a:avLst>
          </a:prstGeom>
          <a:solidFill>
            <a:srgbClr val="303132"/>
          </a:solidFill>
          <a:ln/>
        </p:spPr>
        <p:txBody>
          <a:bodyPr/>
          <a:lstStyle/>
          <a:p>
            <a:endParaRPr lang="en-001"/>
          </a:p>
        </p:txBody>
      </p:sp>
      <p:sp>
        <p:nvSpPr>
          <p:cNvPr id="14" name="Text 11"/>
          <p:cNvSpPr/>
          <p:nvPr/>
        </p:nvSpPr>
        <p:spPr>
          <a:xfrm>
            <a:off x="10368677" y="4727019"/>
            <a:ext cx="3331250" cy="587454"/>
          </a:xfrm>
          <a:prstGeom prst="rect">
            <a:avLst/>
          </a:prstGeom>
          <a:noFill/>
          <a:ln/>
        </p:spPr>
        <p:txBody>
          <a:bodyPr wrap="square" lIns="0" tIns="0" rIns="0" bIns="0" rtlCol="0" anchor="t"/>
          <a:lstStyle/>
          <a:p>
            <a:pPr marL="0" indent="0">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Entertainment and Creativity</a:t>
            </a:r>
            <a:endParaRPr lang="en-US" sz="1850" dirty="0"/>
          </a:p>
        </p:txBody>
      </p:sp>
      <p:sp>
        <p:nvSpPr>
          <p:cNvPr id="15" name="Text 12"/>
          <p:cNvSpPr/>
          <p:nvPr/>
        </p:nvSpPr>
        <p:spPr>
          <a:xfrm>
            <a:off x="10368677" y="5438537"/>
            <a:ext cx="3331250" cy="1550789"/>
          </a:xfrm>
          <a:prstGeom prst="rect">
            <a:avLst/>
          </a:prstGeom>
          <a:noFill/>
          <a:ln/>
        </p:spPr>
        <p:txBody>
          <a:bodyPr wrap="square" lIns="0" tIns="0" rIns="0" bIns="0" rtlCol="0" anchor="t"/>
          <a:lstStyle/>
          <a:p>
            <a:pPr marL="0" indent="0">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Technology offers a wide range of entertainment options, from streaming services and gaming to creative platforms for artistic expression and self-discovery.</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389936"/>
            <a:ext cx="9320570"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Negative Impacts of Technology</a:t>
            </a:r>
            <a:endParaRPr lang="en-US" sz="4400" dirty="0"/>
          </a:p>
        </p:txBody>
      </p:sp>
      <p:sp>
        <p:nvSpPr>
          <p:cNvPr id="3" name="Text 1"/>
          <p:cNvSpPr/>
          <p:nvPr/>
        </p:nvSpPr>
        <p:spPr>
          <a:xfrm>
            <a:off x="863798" y="2708196"/>
            <a:ext cx="2774037" cy="1051917"/>
          </a:xfrm>
          <a:prstGeom prst="rect">
            <a:avLst/>
          </a:prstGeom>
          <a:noFill/>
          <a:ln/>
        </p:spPr>
        <p:txBody>
          <a:bodyPr wrap="squar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Distraction and Reduced Productivity</a:t>
            </a:r>
            <a:endParaRPr lang="en-US" sz="2200" dirty="0"/>
          </a:p>
        </p:txBody>
      </p:sp>
      <p:sp>
        <p:nvSpPr>
          <p:cNvPr id="4" name="Text 2"/>
          <p:cNvSpPr/>
          <p:nvPr/>
        </p:nvSpPr>
        <p:spPr>
          <a:xfrm>
            <a:off x="863798" y="4006929"/>
            <a:ext cx="2774037" cy="2220992"/>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Constant notifications and the allure of social media can disrupt focus, leading to decreased productivity and difficulty concentrating on tasks.</a:t>
            </a:r>
            <a:endParaRPr lang="en-US" sz="1900" dirty="0"/>
          </a:p>
        </p:txBody>
      </p:sp>
      <p:sp>
        <p:nvSpPr>
          <p:cNvPr id="5" name="Text 3"/>
          <p:cNvSpPr/>
          <p:nvPr/>
        </p:nvSpPr>
        <p:spPr>
          <a:xfrm>
            <a:off x="4247674" y="2708196"/>
            <a:ext cx="277403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Sleep Disruption</a:t>
            </a:r>
            <a:endParaRPr lang="en-US" sz="2200" dirty="0"/>
          </a:p>
        </p:txBody>
      </p:sp>
      <p:sp>
        <p:nvSpPr>
          <p:cNvPr id="6" name="Text 4"/>
          <p:cNvSpPr/>
          <p:nvPr/>
        </p:nvSpPr>
        <p:spPr>
          <a:xfrm>
            <a:off x="4247674" y="3305651"/>
            <a:ext cx="2774037" cy="259115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blue light emitted from electronic devices can interfere with melatonin production, making it harder to fall asleep and impacting sleep quality.</a:t>
            </a:r>
            <a:endParaRPr lang="en-US" sz="1900" dirty="0"/>
          </a:p>
        </p:txBody>
      </p:sp>
      <p:sp>
        <p:nvSpPr>
          <p:cNvPr id="7" name="Text 5"/>
          <p:cNvSpPr/>
          <p:nvPr/>
        </p:nvSpPr>
        <p:spPr>
          <a:xfrm>
            <a:off x="7631549" y="2708196"/>
            <a:ext cx="2774037"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Social Isolation and Loneliness</a:t>
            </a:r>
            <a:endParaRPr lang="en-US" sz="2200" dirty="0"/>
          </a:p>
        </p:txBody>
      </p:sp>
      <p:sp>
        <p:nvSpPr>
          <p:cNvPr id="8" name="Text 6"/>
          <p:cNvSpPr/>
          <p:nvPr/>
        </p:nvSpPr>
        <p:spPr>
          <a:xfrm>
            <a:off x="7631549" y="3656290"/>
            <a:ext cx="2774037" cy="2961323"/>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Excessive screen time can lead to reduced face-to-face interactions, fostering feelings of isolation and loneliness, particularly for individuals who rely heavily on online communication.</a:t>
            </a:r>
            <a:endParaRPr lang="en-US" sz="1900" dirty="0"/>
          </a:p>
        </p:txBody>
      </p:sp>
      <p:sp>
        <p:nvSpPr>
          <p:cNvPr id="9" name="Text 7"/>
          <p:cNvSpPr/>
          <p:nvPr/>
        </p:nvSpPr>
        <p:spPr>
          <a:xfrm>
            <a:off x="11015424" y="2708196"/>
            <a:ext cx="2774037"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Cyberbullying and Online Harassment</a:t>
            </a:r>
            <a:endParaRPr lang="en-US" sz="2200" dirty="0"/>
          </a:p>
        </p:txBody>
      </p:sp>
      <p:sp>
        <p:nvSpPr>
          <p:cNvPr id="10" name="Text 8"/>
          <p:cNvSpPr/>
          <p:nvPr/>
        </p:nvSpPr>
        <p:spPr>
          <a:xfrm>
            <a:off x="11015424" y="3656290"/>
            <a:ext cx="2774037" cy="2220992"/>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anonymity of the internet can embolden bullies and harassers, leading to emotional distress and negative impacts on self-esteem.</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1519" y="566857"/>
            <a:ext cx="9007673" cy="585549"/>
          </a:xfrm>
          <a:prstGeom prst="rect">
            <a:avLst/>
          </a:prstGeom>
          <a:noFill/>
          <a:ln/>
        </p:spPr>
        <p:txBody>
          <a:bodyPr wrap="none" lIns="0" tIns="0" rIns="0" bIns="0" rtlCol="0" anchor="t"/>
          <a:lstStyle/>
          <a:p>
            <a:pPr marL="0" indent="0">
              <a:lnSpc>
                <a:spcPts val="4600"/>
              </a:lnSpc>
              <a:buNone/>
            </a:pPr>
            <a:r>
              <a:rPr lang="en-US" sz="3650" b="1" kern="0" spc="-37" dirty="0">
                <a:solidFill>
                  <a:srgbClr val="FFFFFF"/>
                </a:solidFill>
                <a:latin typeface="Montserrat Bold" pitchFamily="34" charset="0"/>
                <a:ea typeface="Montserrat Bold" pitchFamily="34" charset="-122"/>
                <a:cs typeface="Montserrat Bold" pitchFamily="34" charset="-120"/>
              </a:rPr>
              <a:t>Excessive Screen Time and Its Effects</a:t>
            </a:r>
            <a:endParaRPr lang="en-US" sz="3650" dirty="0"/>
          </a:p>
        </p:txBody>
      </p:sp>
      <p:sp>
        <p:nvSpPr>
          <p:cNvPr id="3" name="Shape 1"/>
          <p:cNvSpPr/>
          <p:nvPr/>
        </p:nvSpPr>
        <p:spPr>
          <a:xfrm>
            <a:off x="721519" y="1564719"/>
            <a:ext cx="1648420" cy="1137999"/>
          </a:xfrm>
          <a:prstGeom prst="roundRect">
            <a:avLst>
              <a:gd name="adj" fmla="val 2718"/>
            </a:avLst>
          </a:prstGeom>
          <a:solidFill>
            <a:srgbClr val="303132"/>
          </a:solidFill>
          <a:ln/>
        </p:spPr>
        <p:txBody>
          <a:bodyPr/>
          <a:lstStyle/>
          <a:p>
            <a:endParaRPr lang="en-001"/>
          </a:p>
        </p:txBody>
      </p:sp>
      <p:sp>
        <p:nvSpPr>
          <p:cNvPr id="4" name="Text 2"/>
          <p:cNvSpPr/>
          <p:nvPr/>
        </p:nvSpPr>
        <p:spPr>
          <a:xfrm>
            <a:off x="927616" y="1940362"/>
            <a:ext cx="98465" cy="386596"/>
          </a:xfrm>
          <a:prstGeom prst="rect">
            <a:avLst/>
          </a:prstGeom>
          <a:noFill/>
          <a:ln/>
        </p:spPr>
        <p:txBody>
          <a:bodyPr wrap="none" lIns="0" tIns="0" rIns="0" bIns="0" rtlCol="0" anchor="t"/>
          <a:lstStyle/>
          <a:p>
            <a:pPr marL="0" indent="0" algn="ctr">
              <a:lnSpc>
                <a:spcPts val="3000"/>
              </a:lnSpc>
              <a:buNone/>
            </a:pPr>
            <a:r>
              <a:rPr lang="en-US" sz="2000" b="1" kern="0" spc="-20" dirty="0">
                <a:solidFill>
                  <a:srgbClr val="E2E6E9"/>
                </a:solidFill>
                <a:latin typeface="Montserrat Bold" pitchFamily="34" charset="0"/>
                <a:ea typeface="Montserrat Bold" pitchFamily="34" charset="-122"/>
                <a:cs typeface="Montserrat Bold" pitchFamily="34" charset="-120"/>
              </a:rPr>
              <a:t>1</a:t>
            </a:r>
            <a:endParaRPr lang="en-US" sz="2000" dirty="0"/>
          </a:p>
        </p:txBody>
      </p:sp>
      <p:sp>
        <p:nvSpPr>
          <p:cNvPr id="5" name="Text 3"/>
          <p:cNvSpPr/>
          <p:nvPr/>
        </p:nvSpPr>
        <p:spPr>
          <a:xfrm>
            <a:off x="2576036" y="1770817"/>
            <a:ext cx="2342793" cy="292894"/>
          </a:xfrm>
          <a:prstGeom prst="rect">
            <a:avLst/>
          </a:prstGeom>
          <a:noFill/>
          <a:ln/>
        </p:spPr>
        <p:txBody>
          <a:bodyPr wrap="none" lIns="0" tIns="0" rIns="0" bIns="0" rtlCol="0" anchor="t"/>
          <a:lstStyle/>
          <a:p>
            <a:pPr marL="0" indent="0" algn="l">
              <a:lnSpc>
                <a:spcPts val="2300"/>
              </a:lnSpc>
              <a:buNone/>
            </a:pPr>
            <a:r>
              <a:rPr lang="en-US" sz="1800" b="1" kern="0" spc="-18" dirty="0">
                <a:solidFill>
                  <a:srgbClr val="E2E6E9"/>
                </a:solidFill>
                <a:latin typeface="Montserrat Bold" pitchFamily="34" charset="0"/>
                <a:ea typeface="Montserrat Bold" pitchFamily="34" charset="-122"/>
                <a:cs typeface="Montserrat Bold" pitchFamily="34" charset="-120"/>
              </a:rPr>
              <a:t>Eye Strain</a:t>
            </a:r>
            <a:endParaRPr lang="en-US" sz="1800" dirty="0"/>
          </a:p>
        </p:txBody>
      </p:sp>
      <p:sp>
        <p:nvSpPr>
          <p:cNvPr id="6" name="Text 4"/>
          <p:cNvSpPr/>
          <p:nvPr/>
        </p:nvSpPr>
        <p:spPr>
          <a:xfrm>
            <a:off x="2576036" y="2187297"/>
            <a:ext cx="6903482" cy="309324"/>
          </a:xfrm>
          <a:prstGeom prst="rect">
            <a:avLst/>
          </a:prstGeom>
          <a:noFill/>
          <a:ln/>
        </p:spPr>
        <p:txBody>
          <a:bodyPr wrap="none" lIns="0" tIns="0" rIns="0" bIns="0" rtlCol="0" anchor="t"/>
          <a:lstStyle/>
          <a:p>
            <a:pPr marL="0" indent="0" algn="l">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Prolonged screen exposure can lead to eye strain, headaches, and blurred vision.</a:t>
            </a:r>
            <a:endParaRPr lang="en-US" sz="1600" dirty="0"/>
          </a:p>
        </p:txBody>
      </p:sp>
      <p:sp>
        <p:nvSpPr>
          <p:cNvPr id="7" name="Shape 5"/>
          <p:cNvSpPr/>
          <p:nvPr/>
        </p:nvSpPr>
        <p:spPr>
          <a:xfrm>
            <a:off x="2472928" y="2693194"/>
            <a:ext cx="11332964" cy="11430"/>
          </a:xfrm>
          <a:prstGeom prst="roundRect">
            <a:avLst>
              <a:gd name="adj" fmla="val 270565"/>
            </a:avLst>
          </a:prstGeom>
          <a:solidFill>
            <a:srgbClr val="494A4B"/>
          </a:solidFill>
          <a:ln/>
        </p:spPr>
        <p:txBody>
          <a:bodyPr/>
          <a:lstStyle/>
          <a:p>
            <a:endParaRPr lang="en-001"/>
          </a:p>
        </p:txBody>
      </p:sp>
      <p:sp>
        <p:nvSpPr>
          <p:cNvPr id="8" name="Shape 6"/>
          <p:cNvSpPr/>
          <p:nvPr/>
        </p:nvSpPr>
        <p:spPr>
          <a:xfrm>
            <a:off x="721519" y="2805708"/>
            <a:ext cx="3296841" cy="1447324"/>
          </a:xfrm>
          <a:prstGeom prst="roundRect">
            <a:avLst>
              <a:gd name="adj" fmla="val 2137"/>
            </a:avLst>
          </a:prstGeom>
          <a:solidFill>
            <a:srgbClr val="303132"/>
          </a:solidFill>
          <a:ln/>
        </p:spPr>
        <p:txBody>
          <a:bodyPr/>
          <a:lstStyle/>
          <a:p>
            <a:endParaRPr lang="en-001"/>
          </a:p>
        </p:txBody>
      </p:sp>
      <p:sp>
        <p:nvSpPr>
          <p:cNvPr id="9" name="Text 7"/>
          <p:cNvSpPr/>
          <p:nvPr/>
        </p:nvSpPr>
        <p:spPr>
          <a:xfrm>
            <a:off x="927616" y="3336012"/>
            <a:ext cx="149543" cy="386596"/>
          </a:xfrm>
          <a:prstGeom prst="rect">
            <a:avLst/>
          </a:prstGeom>
          <a:noFill/>
          <a:ln/>
        </p:spPr>
        <p:txBody>
          <a:bodyPr wrap="none" lIns="0" tIns="0" rIns="0" bIns="0" rtlCol="0" anchor="t"/>
          <a:lstStyle/>
          <a:p>
            <a:pPr marL="0" indent="0" algn="ctr">
              <a:lnSpc>
                <a:spcPts val="3000"/>
              </a:lnSpc>
              <a:buNone/>
            </a:pPr>
            <a:r>
              <a:rPr lang="en-US" sz="2000" b="1" kern="0" spc="-20" dirty="0">
                <a:solidFill>
                  <a:srgbClr val="E2E6E9"/>
                </a:solidFill>
                <a:latin typeface="Montserrat Bold" pitchFamily="34" charset="0"/>
                <a:ea typeface="Montserrat Bold" pitchFamily="34" charset="-122"/>
                <a:cs typeface="Montserrat Bold" pitchFamily="34" charset="-120"/>
              </a:rPr>
              <a:t>2</a:t>
            </a:r>
            <a:endParaRPr lang="en-US" sz="2000" dirty="0"/>
          </a:p>
        </p:txBody>
      </p:sp>
      <p:sp>
        <p:nvSpPr>
          <p:cNvPr id="10" name="Text 8"/>
          <p:cNvSpPr/>
          <p:nvPr/>
        </p:nvSpPr>
        <p:spPr>
          <a:xfrm>
            <a:off x="4224457" y="3011805"/>
            <a:ext cx="2342793" cy="292894"/>
          </a:xfrm>
          <a:prstGeom prst="rect">
            <a:avLst/>
          </a:prstGeom>
          <a:noFill/>
          <a:ln/>
        </p:spPr>
        <p:txBody>
          <a:bodyPr wrap="none" lIns="0" tIns="0" rIns="0" bIns="0" rtlCol="0" anchor="t"/>
          <a:lstStyle/>
          <a:p>
            <a:pPr marL="0" indent="0" algn="l">
              <a:lnSpc>
                <a:spcPts val="2300"/>
              </a:lnSpc>
              <a:buNone/>
            </a:pPr>
            <a:r>
              <a:rPr lang="en-US" sz="1800" b="1" kern="0" spc="-18" dirty="0">
                <a:solidFill>
                  <a:srgbClr val="E2E6E9"/>
                </a:solidFill>
                <a:latin typeface="Montserrat Bold" pitchFamily="34" charset="0"/>
                <a:ea typeface="Montserrat Bold" pitchFamily="34" charset="-122"/>
                <a:cs typeface="Montserrat Bold" pitchFamily="34" charset="-120"/>
              </a:rPr>
              <a:t>Sleep Disruption</a:t>
            </a:r>
            <a:endParaRPr lang="en-US" sz="1800" dirty="0"/>
          </a:p>
        </p:txBody>
      </p:sp>
      <p:sp>
        <p:nvSpPr>
          <p:cNvPr id="11" name="Text 9"/>
          <p:cNvSpPr/>
          <p:nvPr/>
        </p:nvSpPr>
        <p:spPr>
          <a:xfrm>
            <a:off x="4224457" y="3428286"/>
            <a:ext cx="9478328" cy="618649"/>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Blue light emitted from screens can interfere with melatonin production, making it harder to fall asleep and affecting sleep quality.</a:t>
            </a:r>
            <a:endParaRPr lang="en-US" sz="1600" dirty="0"/>
          </a:p>
        </p:txBody>
      </p:sp>
      <p:sp>
        <p:nvSpPr>
          <p:cNvPr id="12" name="Shape 10"/>
          <p:cNvSpPr/>
          <p:nvPr/>
        </p:nvSpPr>
        <p:spPr>
          <a:xfrm>
            <a:off x="4121348" y="4243507"/>
            <a:ext cx="9684544" cy="11430"/>
          </a:xfrm>
          <a:prstGeom prst="roundRect">
            <a:avLst>
              <a:gd name="adj" fmla="val 270565"/>
            </a:avLst>
          </a:prstGeom>
          <a:solidFill>
            <a:srgbClr val="494A4B"/>
          </a:solidFill>
          <a:ln/>
        </p:spPr>
        <p:txBody>
          <a:bodyPr/>
          <a:lstStyle/>
          <a:p>
            <a:endParaRPr lang="en-001"/>
          </a:p>
        </p:txBody>
      </p:sp>
      <p:sp>
        <p:nvSpPr>
          <p:cNvPr id="13" name="Shape 11"/>
          <p:cNvSpPr/>
          <p:nvPr/>
        </p:nvSpPr>
        <p:spPr>
          <a:xfrm>
            <a:off x="721519" y="4356021"/>
            <a:ext cx="4945261" cy="1447324"/>
          </a:xfrm>
          <a:prstGeom prst="roundRect">
            <a:avLst>
              <a:gd name="adj" fmla="val 2137"/>
            </a:avLst>
          </a:prstGeom>
          <a:solidFill>
            <a:srgbClr val="303132"/>
          </a:solidFill>
          <a:ln/>
        </p:spPr>
        <p:txBody>
          <a:bodyPr/>
          <a:lstStyle/>
          <a:p>
            <a:endParaRPr lang="en-001"/>
          </a:p>
        </p:txBody>
      </p:sp>
      <p:sp>
        <p:nvSpPr>
          <p:cNvPr id="14" name="Text 12"/>
          <p:cNvSpPr/>
          <p:nvPr/>
        </p:nvSpPr>
        <p:spPr>
          <a:xfrm>
            <a:off x="927616" y="4886325"/>
            <a:ext cx="150019" cy="386596"/>
          </a:xfrm>
          <a:prstGeom prst="rect">
            <a:avLst/>
          </a:prstGeom>
          <a:noFill/>
          <a:ln/>
        </p:spPr>
        <p:txBody>
          <a:bodyPr wrap="none" lIns="0" tIns="0" rIns="0" bIns="0" rtlCol="0" anchor="t"/>
          <a:lstStyle/>
          <a:p>
            <a:pPr marL="0" indent="0" algn="ctr">
              <a:lnSpc>
                <a:spcPts val="3000"/>
              </a:lnSpc>
              <a:buNone/>
            </a:pPr>
            <a:r>
              <a:rPr lang="en-US" sz="2000" b="1" kern="0" spc="-20" dirty="0">
                <a:solidFill>
                  <a:srgbClr val="E2E6E9"/>
                </a:solidFill>
                <a:latin typeface="Montserrat Bold" pitchFamily="34" charset="0"/>
                <a:ea typeface="Montserrat Bold" pitchFamily="34" charset="-122"/>
                <a:cs typeface="Montserrat Bold" pitchFamily="34" charset="-120"/>
              </a:rPr>
              <a:t>3</a:t>
            </a:r>
            <a:endParaRPr lang="en-US" sz="2000" dirty="0"/>
          </a:p>
        </p:txBody>
      </p:sp>
      <p:sp>
        <p:nvSpPr>
          <p:cNvPr id="15" name="Text 13"/>
          <p:cNvSpPr/>
          <p:nvPr/>
        </p:nvSpPr>
        <p:spPr>
          <a:xfrm>
            <a:off x="5872877" y="4562118"/>
            <a:ext cx="2416493" cy="292894"/>
          </a:xfrm>
          <a:prstGeom prst="rect">
            <a:avLst/>
          </a:prstGeom>
          <a:noFill/>
          <a:ln/>
        </p:spPr>
        <p:txBody>
          <a:bodyPr wrap="none" lIns="0" tIns="0" rIns="0" bIns="0" rtlCol="0" anchor="t"/>
          <a:lstStyle/>
          <a:p>
            <a:pPr marL="0" indent="0" algn="l">
              <a:lnSpc>
                <a:spcPts val="2300"/>
              </a:lnSpc>
              <a:buNone/>
            </a:pPr>
            <a:r>
              <a:rPr lang="en-US" sz="1800" b="1" kern="0" spc="-18" dirty="0">
                <a:solidFill>
                  <a:srgbClr val="E2E6E9"/>
                </a:solidFill>
                <a:latin typeface="Montserrat Bold" pitchFamily="34" charset="0"/>
                <a:ea typeface="Montserrat Bold" pitchFamily="34" charset="-122"/>
                <a:cs typeface="Montserrat Bold" pitchFamily="34" charset="-120"/>
              </a:rPr>
              <a:t>Neck and Back Pain</a:t>
            </a:r>
            <a:endParaRPr lang="en-US" sz="1800" dirty="0"/>
          </a:p>
        </p:txBody>
      </p:sp>
      <p:sp>
        <p:nvSpPr>
          <p:cNvPr id="16" name="Text 14"/>
          <p:cNvSpPr/>
          <p:nvPr/>
        </p:nvSpPr>
        <p:spPr>
          <a:xfrm>
            <a:off x="5872877" y="4978598"/>
            <a:ext cx="7829907" cy="618649"/>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Poor posture while using devices can strain the neck and back muscles, leading to discomfort and pain.</a:t>
            </a:r>
            <a:endParaRPr lang="en-US" sz="1600" dirty="0"/>
          </a:p>
        </p:txBody>
      </p:sp>
      <p:sp>
        <p:nvSpPr>
          <p:cNvPr id="17" name="Shape 15"/>
          <p:cNvSpPr/>
          <p:nvPr/>
        </p:nvSpPr>
        <p:spPr>
          <a:xfrm>
            <a:off x="5769769" y="5793819"/>
            <a:ext cx="8036123" cy="11430"/>
          </a:xfrm>
          <a:prstGeom prst="roundRect">
            <a:avLst>
              <a:gd name="adj" fmla="val 270565"/>
            </a:avLst>
          </a:prstGeom>
          <a:solidFill>
            <a:srgbClr val="494A4B"/>
          </a:solidFill>
          <a:ln/>
        </p:spPr>
        <p:txBody>
          <a:bodyPr/>
          <a:lstStyle/>
          <a:p>
            <a:endParaRPr lang="en-001"/>
          </a:p>
        </p:txBody>
      </p:sp>
      <p:sp>
        <p:nvSpPr>
          <p:cNvPr id="18" name="Shape 16"/>
          <p:cNvSpPr/>
          <p:nvPr/>
        </p:nvSpPr>
        <p:spPr>
          <a:xfrm>
            <a:off x="721519" y="5906333"/>
            <a:ext cx="6593681" cy="1756648"/>
          </a:xfrm>
          <a:prstGeom prst="roundRect">
            <a:avLst>
              <a:gd name="adj" fmla="val 1760"/>
            </a:avLst>
          </a:prstGeom>
          <a:solidFill>
            <a:srgbClr val="303132"/>
          </a:solidFill>
          <a:ln/>
        </p:spPr>
        <p:txBody>
          <a:bodyPr/>
          <a:lstStyle/>
          <a:p>
            <a:endParaRPr lang="en-001"/>
          </a:p>
        </p:txBody>
      </p:sp>
      <p:sp>
        <p:nvSpPr>
          <p:cNvPr id="19" name="Text 17"/>
          <p:cNvSpPr/>
          <p:nvPr/>
        </p:nvSpPr>
        <p:spPr>
          <a:xfrm>
            <a:off x="927616" y="6591300"/>
            <a:ext cx="175022" cy="386596"/>
          </a:xfrm>
          <a:prstGeom prst="rect">
            <a:avLst/>
          </a:prstGeom>
          <a:noFill/>
          <a:ln/>
        </p:spPr>
        <p:txBody>
          <a:bodyPr wrap="none" lIns="0" tIns="0" rIns="0" bIns="0" rtlCol="0" anchor="t"/>
          <a:lstStyle/>
          <a:p>
            <a:pPr marL="0" indent="0" algn="ctr">
              <a:lnSpc>
                <a:spcPts val="3000"/>
              </a:lnSpc>
              <a:buNone/>
            </a:pPr>
            <a:r>
              <a:rPr lang="en-US" sz="2000" b="1" kern="0" spc="-20" dirty="0">
                <a:solidFill>
                  <a:srgbClr val="E2E6E9"/>
                </a:solidFill>
                <a:latin typeface="Montserrat Bold" pitchFamily="34" charset="0"/>
                <a:ea typeface="Montserrat Bold" pitchFamily="34" charset="-122"/>
                <a:cs typeface="Montserrat Bold" pitchFamily="34" charset="-120"/>
              </a:rPr>
              <a:t>4</a:t>
            </a:r>
            <a:endParaRPr lang="en-US" sz="2000" dirty="0"/>
          </a:p>
        </p:txBody>
      </p:sp>
      <p:sp>
        <p:nvSpPr>
          <p:cNvPr id="20" name="Text 18"/>
          <p:cNvSpPr/>
          <p:nvPr/>
        </p:nvSpPr>
        <p:spPr>
          <a:xfrm>
            <a:off x="7521297" y="6112431"/>
            <a:ext cx="2626757" cy="292894"/>
          </a:xfrm>
          <a:prstGeom prst="rect">
            <a:avLst/>
          </a:prstGeom>
          <a:noFill/>
          <a:ln/>
        </p:spPr>
        <p:txBody>
          <a:bodyPr wrap="none" lIns="0" tIns="0" rIns="0" bIns="0" rtlCol="0" anchor="t"/>
          <a:lstStyle/>
          <a:p>
            <a:pPr marL="0" indent="0" algn="l">
              <a:lnSpc>
                <a:spcPts val="2300"/>
              </a:lnSpc>
              <a:buNone/>
            </a:pPr>
            <a:r>
              <a:rPr lang="en-US" sz="1800" b="1" kern="0" spc="-18" dirty="0">
                <a:solidFill>
                  <a:srgbClr val="E2E6E9"/>
                </a:solidFill>
                <a:latin typeface="Montserrat Bold" pitchFamily="34" charset="0"/>
                <a:ea typeface="Montserrat Bold" pitchFamily="34" charset="-122"/>
                <a:cs typeface="Montserrat Bold" pitchFamily="34" charset="-120"/>
              </a:rPr>
              <a:t>Mental Health Impact</a:t>
            </a:r>
            <a:endParaRPr lang="en-US" sz="1800" dirty="0"/>
          </a:p>
        </p:txBody>
      </p:sp>
      <p:sp>
        <p:nvSpPr>
          <p:cNvPr id="21" name="Text 19"/>
          <p:cNvSpPr/>
          <p:nvPr/>
        </p:nvSpPr>
        <p:spPr>
          <a:xfrm>
            <a:off x="7521297" y="6528911"/>
            <a:ext cx="6181487" cy="927973"/>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Excessive screen time can contribute to anxiety, depression, and feelings of isolation, particularly when it displaces real-world interactions.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59762"/>
          </a:xfrm>
          <a:prstGeom prst="rect">
            <a:avLst/>
          </a:prstGeom>
        </p:spPr>
      </p:pic>
      <p:sp>
        <p:nvSpPr>
          <p:cNvPr id="3" name="Text 0"/>
          <p:cNvSpPr/>
          <p:nvPr/>
        </p:nvSpPr>
        <p:spPr>
          <a:xfrm>
            <a:off x="800695" y="3490079"/>
            <a:ext cx="8456533" cy="649843"/>
          </a:xfrm>
          <a:prstGeom prst="rect">
            <a:avLst/>
          </a:prstGeom>
          <a:noFill/>
          <a:ln/>
        </p:spPr>
        <p:txBody>
          <a:bodyPr wrap="none" lIns="0" tIns="0" rIns="0" bIns="0" rtlCol="0" anchor="t"/>
          <a:lstStyle/>
          <a:p>
            <a:pPr marL="0" indent="0">
              <a:lnSpc>
                <a:spcPts val="5100"/>
              </a:lnSpc>
              <a:buNone/>
            </a:pPr>
            <a:r>
              <a:rPr lang="en-US" sz="4050" b="1" kern="0" spc="-41" dirty="0">
                <a:solidFill>
                  <a:srgbClr val="FFFFFF"/>
                </a:solidFill>
                <a:latin typeface="Montserrat Bold" pitchFamily="34" charset="0"/>
                <a:ea typeface="Montserrat Bold" pitchFamily="34" charset="-122"/>
                <a:cs typeface="Montserrat Bold" pitchFamily="34" charset="-120"/>
              </a:rPr>
              <a:t>Social Media and Mental Health</a:t>
            </a:r>
            <a:endParaRPr lang="en-US" sz="4050" dirty="0"/>
          </a:p>
        </p:txBody>
      </p:sp>
      <p:pic>
        <p:nvPicPr>
          <p:cNvPr id="4" name="Image 1" descr="preencoded.png"/>
          <p:cNvPicPr>
            <a:picLocks noChangeAspect="1"/>
          </p:cNvPicPr>
          <p:nvPr/>
        </p:nvPicPr>
        <p:blipFill>
          <a:blip r:embed="rId4"/>
          <a:stretch>
            <a:fillRect/>
          </a:stretch>
        </p:blipFill>
        <p:spPr>
          <a:xfrm>
            <a:off x="800695" y="4483060"/>
            <a:ext cx="571857" cy="571857"/>
          </a:xfrm>
          <a:prstGeom prst="rect">
            <a:avLst/>
          </a:prstGeom>
        </p:spPr>
      </p:pic>
      <p:sp>
        <p:nvSpPr>
          <p:cNvPr id="5" name="Text 1"/>
          <p:cNvSpPr/>
          <p:nvPr/>
        </p:nvSpPr>
        <p:spPr>
          <a:xfrm>
            <a:off x="800695" y="5283637"/>
            <a:ext cx="2599849" cy="325041"/>
          </a:xfrm>
          <a:prstGeom prst="rect">
            <a:avLst/>
          </a:prstGeom>
          <a:noFill/>
          <a:ln/>
        </p:spPr>
        <p:txBody>
          <a:bodyPr wrap="none" lIns="0" tIns="0" rIns="0" bIns="0" rtlCol="0" anchor="t"/>
          <a:lstStyle/>
          <a:p>
            <a:pPr marL="0" indent="0" algn="l">
              <a:lnSpc>
                <a:spcPts val="2550"/>
              </a:lnSpc>
              <a:buNone/>
            </a:pPr>
            <a:r>
              <a:rPr lang="en-US" sz="2000" b="1" kern="0" spc="-20" dirty="0">
                <a:solidFill>
                  <a:srgbClr val="E2E6E9"/>
                </a:solidFill>
                <a:latin typeface="Montserrat Bold" pitchFamily="34" charset="0"/>
                <a:ea typeface="Montserrat Bold" pitchFamily="34" charset="-122"/>
                <a:cs typeface="Montserrat Bold" pitchFamily="34" charset="-120"/>
              </a:rPr>
              <a:t>Social Comparison</a:t>
            </a:r>
            <a:endParaRPr lang="en-US" sz="2000" dirty="0"/>
          </a:p>
        </p:txBody>
      </p:sp>
      <p:sp>
        <p:nvSpPr>
          <p:cNvPr id="6" name="Text 2"/>
          <p:cNvSpPr/>
          <p:nvPr/>
        </p:nvSpPr>
        <p:spPr>
          <a:xfrm>
            <a:off x="800695" y="5745837"/>
            <a:ext cx="4114205" cy="1029772"/>
          </a:xfrm>
          <a:prstGeom prst="rect">
            <a:avLst/>
          </a:prstGeom>
          <a:noFill/>
          <a:ln/>
        </p:spPr>
        <p:txBody>
          <a:bodyPr wrap="squar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Social media often presents curated versions of reality, leading to feelings of inadequacy and envy.</a:t>
            </a:r>
            <a:endParaRPr lang="en-US" sz="1800" dirty="0"/>
          </a:p>
        </p:txBody>
      </p:sp>
      <p:sp>
        <p:nvSpPr>
          <p:cNvPr id="7" name="Text 3"/>
          <p:cNvSpPr/>
          <p:nvPr/>
        </p:nvSpPr>
        <p:spPr>
          <a:xfrm>
            <a:off x="800695" y="6912769"/>
            <a:ext cx="4114205" cy="686514"/>
          </a:xfrm>
          <a:prstGeom prst="rect">
            <a:avLst/>
          </a:prstGeom>
          <a:noFill/>
          <a:ln/>
        </p:spPr>
        <p:txBody>
          <a:bodyPr wrap="squar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Constant comparison can contribute to low self-esteem and anxiety.</a:t>
            </a:r>
            <a:endParaRPr lang="en-US" sz="1800" dirty="0"/>
          </a:p>
        </p:txBody>
      </p:sp>
      <p:pic>
        <p:nvPicPr>
          <p:cNvPr id="8" name="Image 2" descr="preencoded.png"/>
          <p:cNvPicPr>
            <a:picLocks noChangeAspect="1"/>
          </p:cNvPicPr>
          <p:nvPr/>
        </p:nvPicPr>
        <p:blipFill>
          <a:blip r:embed="rId5"/>
          <a:stretch>
            <a:fillRect/>
          </a:stretch>
        </p:blipFill>
        <p:spPr>
          <a:xfrm>
            <a:off x="5258038" y="4483060"/>
            <a:ext cx="571857" cy="571857"/>
          </a:xfrm>
          <a:prstGeom prst="rect">
            <a:avLst/>
          </a:prstGeom>
        </p:spPr>
      </p:pic>
      <p:sp>
        <p:nvSpPr>
          <p:cNvPr id="9" name="Text 4"/>
          <p:cNvSpPr/>
          <p:nvPr/>
        </p:nvSpPr>
        <p:spPr>
          <a:xfrm>
            <a:off x="5258038" y="5283637"/>
            <a:ext cx="2599849" cy="325041"/>
          </a:xfrm>
          <a:prstGeom prst="rect">
            <a:avLst/>
          </a:prstGeom>
          <a:noFill/>
          <a:ln/>
        </p:spPr>
        <p:txBody>
          <a:bodyPr wrap="none" lIns="0" tIns="0" rIns="0" bIns="0" rtlCol="0" anchor="t"/>
          <a:lstStyle/>
          <a:p>
            <a:pPr marL="0" indent="0" algn="l">
              <a:lnSpc>
                <a:spcPts val="2550"/>
              </a:lnSpc>
              <a:buNone/>
            </a:pPr>
            <a:r>
              <a:rPr lang="en-US" sz="2000" b="1" kern="0" spc="-20" dirty="0">
                <a:solidFill>
                  <a:srgbClr val="E2E6E9"/>
                </a:solidFill>
                <a:latin typeface="Montserrat Bold" pitchFamily="34" charset="0"/>
                <a:ea typeface="Montserrat Bold" pitchFamily="34" charset="-122"/>
                <a:cs typeface="Montserrat Bold" pitchFamily="34" charset="-120"/>
              </a:rPr>
              <a:t>Stress and Anxiety</a:t>
            </a:r>
            <a:endParaRPr lang="en-US" sz="2000" dirty="0"/>
          </a:p>
        </p:txBody>
      </p:sp>
      <p:sp>
        <p:nvSpPr>
          <p:cNvPr id="10" name="Text 5"/>
          <p:cNvSpPr/>
          <p:nvPr/>
        </p:nvSpPr>
        <p:spPr>
          <a:xfrm>
            <a:off x="5258038" y="5745837"/>
            <a:ext cx="4114205" cy="1029772"/>
          </a:xfrm>
          <a:prstGeom prst="rect">
            <a:avLst/>
          </a:prstGeom>
          <a:noFill/>
          <a:ln/>
        </p:spPr>
        <p:txBody>
          <a:bodyPr wrap="squar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Notifications, messages, and the need to stay connected can create a sense of constant pressure and stress.</a:t>
            </a:r>
            <a:endParaRPr lang="en-US" sz="1800" dirty="0"/>
          </a:p>
        </p:txBody>
      </p:sp>
      <p:sp>
        <p:nvSpPr>
          <p:cNvPr id="11" name="Text 6"/>
          <p:cNvSpPr/>
          <p:nvPr/>
        </p:nvSpPr>
        <p:spPr>
          <a:xfrm>
            <a:off x="5258038" y="6912769"/>
            <a:ext cx="4114205" cy="686514"/>
          </a:xfrm>
          <a:prstGeom prst="rect">
            <a:avLst/>
          </a:prstGeom>
          <a:noFill/>
          <a:ln/>
        </p:spPr>
        <p:txBody>
          <a:bodyPr wrap="squar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This can lead to anxiety, sleep problems, and difficulty focusing on offline activities.</a:t>
            </a:r>
            <a:endParaRPr lang="en-US" sz="1800" dirty="0"/>
          </a:p>
        </p:txBody>
      </p:sp>
      <p:pic>
        <p:nvPicPr>
          <p:cNvPr id="12" name="Image 3" descr="preencoded.png"/>
          <p:cNvPicPr>
            <a:picLocks noChangeAspect="1"/>
          </p:cNvPicPr>
          <p:nvPr/>
        </p:nvPicPr>
        <p:blipFill>
          <a:blip r:embed="rId6"/>
          <a:stretch>
            <a:fillRect/>
          </a:stretch>
        </p:blipFill>
        <p:spPr>
          <a:xfrm>
            <a:off x="9715381" y="4483060"/>
            <a:ext cx="571857" cy="571857"/>
          </a:xfrm>
          <a:prstGeom prst="rect">
            <a:avLst/>
          </a:prstGeom>
        </p:spPr>
      </p:pic>
      <p:sp>
        <p:nvSpPr>
          <p:cNvPr id="13" name="Text 7"/>
          <p:cNvSpPr/>
          <p:nvPr/>
        </p:nvSpPr>
        <p:spPr>
          <a:xfrm>
            <a:off x="9715381" y="5283637"/>
            <a:ext cx="2599849" cy="325041"/>
          </a:xfrm>
          <a:prstGeom prst="rect">
            <a:avLst/>
          </a:prstGeom>
          <a:noFill/>
          <a:ln/>
        </p:spPr>
        <p:txBody>
          <a:bodyPr wrap="none" lIns="0" tIns="0" rIns="0" bIns="0" rtlCol="0" anchor="t"/>
          <a:lstStyle/>
          <a:p>
            <a:pPr marL="0" indent="0" algn="l">
              <a:lnSpc>
                <a:spcPts val="2550"/>
              </a:lnSpc>
              <a:buNone/>
            </a:pPr>
            <a:r>
              <a:rPr lang="en-US" sz="2000" b="1" kern="0" spc="-20" dirty="0">
                <a:solidFill>
                  <a:srgbClr val="E2E6E9"/>
                </a:solidFill>
                <a:latin typeface="Montserrat Bold" pitchFamily="34" charset="0"/>
                <a:ea typeface="Montserrat Bold" pitchFamily="34" charset="-122"/>
                <a:cs typeface="Montserrat Bold" pitchFamily="34" charset="-120"/>
              </a:rPr>
              <a:t>Addiction</a:t>
            </a:r>
            <a:endParaRPr lang="en-US" sz="2000" dirty="0"/>
          </a:p>
        </p:txBody>
      </p:sp>
      <p:sp>
        <p:nvSpPr>
          <p:cNvPr id="14" name="Text 8"/>
          <p:cNvSpPr/>
          <p:nvPr/>
        </p:nvSpPr>
        <p:spPr>
          <a:xfrm>
            <a:off x="9715381" y="5745837"/>
            <a:ext cx="4114324" cy="1029772"/>
          </a:xfrm>
          <a:prstGeom prst="rect">
            <a:avLst/>
          </a:prstGeom>
          <a:noFill/>
          <a:ln/>
        </p:spPr>
        <p:txBody>
          <a:bodyPr wrap="squar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Social media can be addictive, leading to excessive scrolling and neglecting real-life activities.</a:t>
            </a:r>
            <a:endParaRPr lang="en-US" sz="1800" dirty="0"/>
          </a:p>
        </p:txBody>
      </p:sp>
      <p:sp>
        <p:nvSpPr>
          <p:cNvPr id="15" name="Text 9"/>
          <p:cNvSpPr/>
          <p:nvPr/>
        </p:nvSpPr>
        <p:spPr>
          <a:xfrm>
            <a:off x="9715381" y="6912769"/>
            <a:ext cx="4114324" cy="686514"/>
          </a:xfrm>
          <a:prstGeom prst="rect">
            <a:avLst/>
          </a:prstGeom>
          <a:noFill/>
          <a:ln/>
        </p:spPr>
        <p:txBody>
          <a:bodyPr wrap="squar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This can disrupt relationships, work, and overall well-being.</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F4C01B1F-2B85-4544-9DD1-E25EE83A63C1}">
  <we:reference id="wa200003233" version="2.0.0.3" store="en-US" storeType="OMEX"/>
  <we:alternateReferences>
    <we:reference id="WA200003233" version="2.0.0.3" store="WA200003233" storeType="OMEX"/>
  </we:alternateReferences>
  <we:properties>
    <we:property name="pptInsertionSessionID" value="&quot;FAB5EA76-3DBD-4A48-A758-7AAFA3C9A8A2&quot;"/>
    <we:property name="reportUrl" value="&quot;/groups/me/reports/c2e5f22c-1731-441c-9a32-629b7d1f2ffb/948223d03766d84ba991?experience=power-bi&amp;pbi_source=storytelling_addin&quot;"/>
    <we:property name="reportName" value="&quot;Final Project (1)&quot;"/>
    <we:property name="reportState" value="&quot;CONNECTED&quot;"/>
    <we:property name="embedUrl" value="&quot;/reportEmbed?reportId=c2e5f22c-1731-441c-9a32-629b7d1f2ffb&amp;config=eyJjbHVzdGVyVXJsIjoiaHR0cHM6Ly9XQUJJLU5PUlRILUVVUk9QRS1KLVBSSU1BUlktcmVkaXJlY3QuYW5hbHlzaXMud2luZG93cy5uZXQiLCJlbWJlZEZlYXR1cmVzIjp7InVzYWdlTWV0cmljc1ZOZXh0Ijp0cnVlfX0%3D&amp;disableSensitivityBanner=true&quot;"/>
    <we:property name="pageName" value="&quot;948223d03766d84ba991&quot;"/>
    <we:property name="pageDisplayName" value="&quot;Interface&quot;"/>
    <we:property name="datasetId" value="&quot;82868c09-7b11-4e24-8894-291402c58947&quot;"/>
    <we:property name="backgroundColor" value="&quot;#FFFFFF&quot;"/>
    <we:property name="bookmark" value="&quot;H4sIAAAAAAAAA6VSsW7DIBD9lYrZqmxjY+iYrlUVKVWWKMNhzhENMZbBUdMo/97DjpSlWxbgHo/3Hqe7MmPD4ODyCSdkb2zl/fEE4/GlYBnrF4xj0Qpaap1XjdRtXhWGbv0Qre8De7uyCOMB49aGCVwSInC3zxg4t4ZDqjpwATM24Bh8D87+4kKmqzhOeMsY/gzOj5AkNxEiJtkz0ammCMUrJ0dooz3jBtu4oKqSZclNzhshjKw0KJVih4UwJ/uXkqRn+3ffR7A92czcGrsir0rVdC1XhUAQOuHB9gd3D/x4+3UZUnNg9lpNMVIkaor+Jvckd7vRr4qSN7rrtEEhoYS6ro16UlJywXnDS9nlXKgOGlE+KymMqhSXWpZ1YypqQCHzpyRn1QfCTkjzkQ5+imGAFtfQU727smH0NBTR4syjIYDeoLmfx7R/2Ijj4r8FNyXreZrYbLNPyx/0YoGcxQIAAA==&quot;"/>
    <we:property name="initialStateBookmark" value="&quot;H4sIAAAAAAAAA6VSy27CMBD8lcpnVJE4cWJuUPVEeahUXBCqNvEGuZg4ShxUivj3rg0Sl0o9cEm8k/HMZDVnpnTXGDjN4YBsxCbW7g/Q7p8iNmD1DVssprPx+/RzPp69Emwbp23dsdGZOWh36Na668F4BQI32wEDY5aw81MFpsMBa7DtbA1G/+CVTJ9c2+NlwPC7MbYFL7ly4NDLHolOM3lHz5wcoXT6iCss3RWVSR7HXA15JoTKkwKk9Hm7KyEk+5PipYP9i60d6JpsAjfFKhomscyqkstIIIjC452ud+YW+H7349T4rUDwmvTOUSRaSvFF7l7ucqG/imKeFVVVKBQ5xJCmqZIPSuZccJ7xOK+GXMgKMhE/KimUTCTPizxOM5XQAqJ8+JBkUL0j7IDUD3+wvesaKHEJNc2bM2taS6VwGgOPSgC1QnU7t/79ph22V/81mN5bhzaxYEKRdGHwnwu+YyzE2vrHL+u/2q3uAgAA&quot;"/>
    <we:property name="isFiltersActionButtonVisible" value="false"/>
    <we:property name="isVisualContainerHeaderHidden" value="false"/>
    <we:property name="reportEmbeddedTime" value="&quot;2024-10-19T12:22:23.724Z&quot;"/>
    <we:property name="creatorTenantId" value="&quot;eaf624c8-a0c4-4195-87d2-443e5d7516cd&quot;"/>
    <we:property name="creatorUserId" value="&quot;1003200237F27AAB&quot;"/>
    <we:property name="creatorSessionId" value="&quot;2c03d5d7-1c31-4eed-a2e4-516008b0a2e4&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370</TotalTime>
  <Words>1932</Words>
  <Application>Microsoft Office PowerPoint</Application>
  <PresentationFormat>Custom</PresentationFormat>
  <Paragraphs>275</Paragraphs>
  <Slides>33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Source Sans Pro Bold</vt:lpstr>
      <vt:lpstr>Source Sans Pro</vt:lpstr>
      <vt:lpstr>Arial</vt:lpstr>
      <vt:lpstr>Montserrat Bold</vt:lpstr>
      <vt:lpstr>Source Sans Pro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Technologys Impact on Mental Health Presentation</dc:title>
  <dc:subject>PptxGenJS Presentation</dc:subject>
  <dc:creator>Ahmad Farag El Sabruti</dc:creator>
  <cp:keywords>DEPI</cp:keywords>
  <cp:lastModifiedBy>Student Affairs</cp:lastModifiedBy>
  <cp:revision>6</cp:revision>
  <dcterms:created xsi:type="dcterms:W3CDTF">2024-10-10T18:51:03Z</dcterms:created>
  <dcterms:modified xsi:type="dcterms:W3CDTF">2024-10-19T12:43:45Z</dcterms:modified>
</cp:coreProperties>
</file>